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5238"/>
  </p:normalViewPr>
  <p:slideViewPr>
    <p:cSldViewPr snapToGrid="0" snapToObjects="1">
      <p:cViewPr varScale="1">
        <p:scale>
          <a:sx n="165" d="100"/>
          <a:sy n="165" d="100"/>
        </p:scale>
        <p:origin x="100" y="2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tiff>
</file>

<file path=ppt/media/image2.tiff>
</file>

<file path=ppt/media/image3.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11/27/2020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11/27/2020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11/27/2020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11/27/2020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11/27/2020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11/27/2020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11/27/2020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11/27/2020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11/27/2020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11/27/2020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359CA-4FD4-BE49-B60D-2DF266527208}"/>
              </a:ext>
            </a:extLst>
          </p:cNvPr>
          <p:cNvSpPr>
            <a:spLocks noGrp="1"/>
          </p:cNvSpPr>
          <p:nvPr>
            <p:ph type="ctrTitle"/>
          </p:nvPr>
        </p:nvSpPr>
        <p:spPr/>
        <p:txBody>
          <a:bodyPr/>
          <a:lstStyle/>
          <a:p>
            <a:r>
              <a:rPr lang="en-US" dirty="0"/>
              <a:t>Chapter - </a:t>
            </a:r>
            <a:r>
              <a:rPr lang="en-US" dirty="0" smtClean="0"/>
              <a:t>14</a:t>
            </a:r>
            <a:endParaRPr lang="en-US" dirty="0"/>
          </a:p>
        </p:txBody>
      </p:sp>
      <p:sp>
        <p:nvSpPr>
          <p:cNvPr id="3" name="Subtitle 2">
            <a:extLst>
              <a:ext uri="{FF2B5EF4-FFF2-40B4-BE49-F238E27FC236}">
                <a16:creationId xmlns:a16="http://schemas.microsoft.com/office/drawing/2014/main" id="{4F2D7542-0CBB-2540-8338-8EAA21C019FE}"/>
              </a:ext>
            </a:extLst>
          </p:cNvPr>
          <p:cNvSpPr>
            <a:spLocks noGrp="1"/>
          </p:cNvSpPr>
          <p:nvPr>
            <p:ph type="subTitle" idx="1"/>
          </p:nvPr>
        </p:nvSpPr>
        <p:spPr/>
        <p:txBody>
          <a:bodyPr/>
          <a:lstStyle/>
          <a:p>
            <a:r>
              <a:rPr lang="en-IN" b="1" dirty="0"/>
              <a:t>Explaining Decision Control </a:t>
            </a:r>
            <a:r>
              <a:rPr lang="en-IN" b="1" dirty="0" smtClean="0"/>
              <a:t>Structures </a:t>
            </a:r>
            <a:r>
              <a:rPr lang="en-IN" b="1" dirty="0"/>
              <a:t>&amp; Conditional Statements In Detail</a:t>
            </a:r>
            <a:endParaRPr lang="en-IN" dirty="0"/>
          </a:p>
          <a:p>
            <a:endParaRPr lang="en-US" dirty="0"/>
          </a:p>
        </p:txBody>
      </p:sp>
    </p:spTree>
    <p:extLst>
      <p:ext uri="{BB962C8B-B14F-4D97-AF65-F5344CB8AC3E}">
        <p14:creationId xmlns:p14="http://schemas.microsoft.com/office/powerpoint/2010/main" val="14561999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90F34-2B53-4145-85DA-5A17D37E617D}"/>
              </a:ext>
            </a:extLst>
          </p:cNvPr>
          <p:cNvSpPr>
            <a:spLocks noGrp="1"/>
          </p:cNvSpPr>
          <p:nvPr>
            <p:ph type="title"/>
          </p:nvPr>
        </p:nvSpPr>
        <p:spPr>
          <a:xfrm>
            <a:off x="1371600" y="0"/>
            <a:ext cx="9601200" cy="1485900"/>
          </a:xfrm>
        </p:spPr>
        <p:txBody>
          <a:bodyPr/>
          <a:lstStyle/>
          <a:p>
            <a:r>
              <a:rPr lang="en-US" dirty="0"/>
              <a:t>Problem B</a:t>
            </a:r>
          </a:p>
        </p:txBody>
      </p:sp>
      <p:sp>
        <p:nvSpPr>
          <p:cNvPr id="4" name="Text Box 6">
            <a:extLst>
              <a:ext uri="{FF2B5EF4-FFF2-40B4-BE49-F238E27FC236}">
                <a16:creationId xmlns:a16="http://schemas.microsoft.com/office/drawing/2014/main" id="{EF31C1ED-7CD3-0744-A1D1-62ED19EE5959}"/>
              </a:ext>
            </a:extLst>
          </p:cNvPr>
          <p:cNvSpPr txBox="1"/>
          <p:nvPr/>
        </p:nvSpPr>
        <p:spPr>
          <a:xfrm>
            <a:off x="3239769" y="1554163"/>
            <a:ext cx="6700097" cy="4846637"/>
          </a:xfrm>
          <a:prstGeom prst="rect">
            <a:avLst/>
          </a:prstGeom>
          <a:solidFill>
            <a:schemeClr val="tx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IN" dirty="0">
                <a:solidFill>
                  <a:schemeClr val="bg1"/>
                </a:solidFill>
                <a:effectLst/>
                <a:latin typeface="Consolas" panose="020B0609020204030204" pitchFamily="49" charset="0"/>
                <a:ea typeface="Times New Roman" panose="02020603050405020304" pitchFamily="18" charset="0"/>
              </a:rPr>
              <a:t>#!/bin/</a:t>
            </a:r>
            <a:r>
              <a:rPr lang="en-IN" dirty="0" err="1">
                <a:solidFill>
                  <a:schemeClr val="bg1"/>
                </a:solidFill>
                <a:effectLst/>
                <a:latin typeface="Consolas" panose="020B0609020204030204" pitchFamily="49" charset="0"/>
                <a:ea typeface="Times New Roman" panose="02020603050405020304" pitchFamily="18" charset="0"/>
              </a:rPr>
              <a:t>sh</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 </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echo "Please enter the marks out of 100"</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read marks</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 </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if [ $marks -</a:t>
            </a:r>
            <a:r>
              <a:rPr lang="en-IN" dirty="0" err="1">
                <a:solidFill>
                  <a:schemeClr val="bg1"/>
                </a:solidFill>
                <a:effectLst/>
                <a:latin typeface="Consolas" panose="020B0609020204030204" pitchFamily="49" charset="0"/>
                <a:ea typeface="Times New Roman" panose="02020603050405020304" pitchFamily="18" charset="0"/>
              </a:rPr>
              <a:t>ge</a:t>
            </a:r>
            <a:r>
              <a:rPr lang="en-IN" dirty="0">
                <a:solidFill>
                  <a:schemeClr val="bg1"/>
                </a:solidFill>
                <a:effectLst/>
                <a:latin typeface="Consolas" panose="020B0609020204030204" pitchFamily="49" charset="0"/>
                <a:ea typeface="Times New Roman" panose="02020603050405020304" pitchFamily="18" charset="0"/>
              </a:rPr>
              <a:t> 80 ]</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then</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   echo "Very Good"</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err="1">
                <a:solidFill>
                  <a:schemeClr val="bg1"/>
                </a:solidFill>
                <a:effectLst/>
                <a:latin typeface="Consolas" panose="020B0609020204030204" pitchFamily="49" charset="0"/>
                <a:ea typeface="Times New Roman" panose="02020603050405020304" pitchFamily="18" charset="0"/>
              </a:rPr>
              <a:t>elif</a:t>
            </a:r>
            <a:r>
              <a:rPr lang="en-IN" dirty="0">
                <a:solidFill>
                  <a:schemeClr val="bg1"/>
                </a:solidFill>
                <a:effectLst/>
                <a:latin typeface="Consolas" panose="020B0609020204030204" pitchFamily="49" charset="0"/>
                <a:ea typeface="Times New Roman" panose="02020603050405020304" pitchFamily="18" charset="0"/>
              </a:rPr>
              <a:t> [ $marks -</a:t>
            </a:r>
            <a:r>
              <a:rPr lang="en-IN" dirty="0" err="1">
                <a:solidFill>
                  <a:schemeClr val="bg1"/>
                </a:solidFill>
                <a:effectLst/>
                <a:latin typeface="Consolas" panose="020B0609020204030204" pitchFamily="49" charset="0"/>
                <a:ea typeface="Times New Roman" panose="02020603050405020304" pitchFamily="18" charset="0"/>
              </a:rPr>
              <a:t>lt</a:t>
            </a:r>
            <a:r>
              <a:rPr lang="en-IN" dirty="0">
                <a:solidFill>
                  <a:schemeClr val="bg1"/>
                </a:solidFill>
                <a:effectLst/>
                <a:latin typeface="Consolas" panose="020B0609020204030204" pitchFamily="49" charset="0"/>
                <a:ea typeface="Times New Roman" panose="02020603050405020304" pitchFamily="18" charset="0"/>
              </a:rPr>
              <a:t> 80 ] &amp;&amp; [ $marks -</a:t>
            </a:r>
            <a:r>
              <a:rPr lang="en-IN" dirty="0" err="1">
                <a:solidFill>
                  <a:schemeClr val="bg1"/>
                </a:solidFill>
                <a:effectLst/>
                <a:latin typeface="Consolas" panose="020B0609020204030204" pitchFamily="49" charset="0"/>
                <a:ea typeface="Times New Roman" panose="02020603050405020304" pitchFamily="18" charset="0"/>
              </a:rPr>
              <a:t>ge</a:t>
            </a:r>
            <a:r>
              <a:rPr lang="en-IN" dirty="0">
                <a:solidFill>
                  <a:schemeClr val="bg1"/>
                </a:solidFill>
                <a:effectLst/>
                <a:latin typeface="Consolas" panose="020B0609020204030204" pitchFamily="49" charset="0"/>
                <a:ea typeface="Times New Roman" panose="02020603050405020304" pitchFamily="18" charset="0"/>
              </a:rPr>
              <a:t> 50 ]</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then</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   echo "Good"</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err="1">
                <a:solidFill>
                  <a:schemeClr val="bg1"/>
                </a:solidFill>
                <a:effectLst/>
                <a:latin typeface="Consolas" panose="020B0609020204030204" pitchFamily="49" charset="0"/>
                <a:ea typeface="Times New Roman" panose="02020603050405020304" pitchFamily="18" charset="0"/>
              </a:rPr>
              <a:t>elif</a:t>
            </a:r>
            <a:r>
              <a:rPr lang="en-IN" dirty="0">
                <a:solidFill>
                  <a:schemeClr val="bg1"/>
                </a:solidFill>
                <a:effectLst/>
                <a:latin typeface="Consolas" panose="020B0609020204030204" pitchFamily="49" charset="0"/>
                <a:ea typeface="Times New Roman" panose="02020603050405020304" pitchFamily="18" charset="0"/>
              </a:rPr>
              <a:t> [ $marks -</a:t>
            </a:r>
            <a:r>
              <a:rPr lang="en-IN" dirty="0" err="1">
                <a:solidFill>
                  <a:schemeClr val="bg1"/>
                </a:solidFill>
                <a:effectLst/>
                <a:latin typeface="Consolas" panose="020B0609020204030204" pitchFamily="49" charset="0"/>
                <a:ea typeface="Times New Roman" panose="02020603050405020304" pitchFamily="18" charset="0"/>
              </a:rPr>
              <a:t>lt</a:t>
            </a:r>
            <a:r>
              <a:rPr lang="en-IN" dirty="0">
                <a:solidFill>
                  <a:schemeClr val="bg1"/>
                </a:solidFill>
                <a:effectLst/>
                <a:latin typeface="Consolas" panose="020B0609020204030204" pitchFamily="49" charset="0"/>
                <a:ea typeface="Times New Roman" panose="02020603050405020304" pitchFamily="18" charset="0"/>
              </a:rPr>
              <a:t> 60 ] &amp;&amp; [ $marks -</a:t>
            </a:r>
            <a:r>
              <a:rPr lang="en-IN" dirty="0" err="1">
                <a:solidFill>
                  <a:schemeClr val="bg1"/>
                </a:solidFill>
                <a:effectLst/>
                <a:latin typeface="Consolas" panose="020B0609020204030204" pitchFamily="49" charset="0"/>
                <a:ea typeface="Times New Roman" panose="02020603050405020304" pitchFamily="18" charset="0"/>
              </a:rPr>
              <a:t>ge</a:t>
            </a:r>
            <a:r>
              <a:rPr lang="en-IN" dirty="0">
                <a:solidFill>
                  <a:schemeClr val="bg1"/>
                </a:solidFill>
                <a:effectLst/>
                <a:latin typeface="Consolas" panose="020B0609020204030204" pitchFamily="49" charset="0"/>
                <a:ea typeface="Times New Roman" panose="02020603050405020304" pitchFamily="18" charset="0"/>
              </a:rPr>
              <a:t> 33 ]</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then</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   echo "Need to work hard"</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else</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   echo "You </a:t>
            </a:r>
            <a:r>
              <a:rPr lang="en-IN" dirty="0" smtClean="0">
                <a:solidFill>
                  <a:schemeClr val="bg1"/>
                </a:solidFill>
                <a:effectLst/>
                <a:latin typeface="Consolas" panose="020B0609020204030204" pitchFamily="49" charset="0"/>
                <a:ea typeface="Times New Roman" panose="02020603050405020304" pitchFamily="18" charset="0"/>
              </a:rPr>
              <a:t>are failing!"</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fi</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200" dirty="0">
                <a:effectLst/>
                <a:latin typeface="Times New Roman" panose="02020603050405020304" pitchFamily="18" charset="0"/>
                <a:ea typeface="Times New Roman" panose="02020603050405020304" pitchFamily="18" charset="0"/>
              </a:rPr>
              <a:t> </a:t>
            </a:r>
          </a:p>
        </p:txBody>
      </p:sp>
    </p:spTree>
    <p:extLst>
      <p:ext uri="{BB962C8B-B14F-4D97-AF65-F5344CB8AC3E}">
        <p14:creationId xmlns:p14="http://schemas.microsoft.com/office/powerpoint/2010/main" val="1091435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F5793-0C85-234D-9FC3-8445FC0962F0}"/>
              </a:ext>
            </a:extLst>
          </p:cNvPr>
          <p:cNvSpPr>
            <a:spLocks noGrp="1"/>
          </p:cNvSpPr>
          <p:nvPr>
            <p:ph type="title"/>
          </p:nvPr>
        </p:nvSpPr>
        <p:spPr/>
        <p:txBody>
          <a:bodyPr/>
          <a:lstStyle/>
          <a:p>
            <a:r>
              <a:rPr lang="en-US" dirty="0"/>
              <a:t>Problem C</a:t>
            </a:r>
          </a:p>
        </p:txBody>
      </p:sp>
      <p:sp>
        <p:nvSpPr>
          <p:cNvPr id="3" name="Content Placeholder 2">
            <a:extLst>
              <a:ext uri="{FF2B5EF4-FFF2-40B4-BE49-F238E27FC236}">
                <a16:creationId xmlns:a16="http://schemas.microsoft.com/office/drawing/2014/main" id="{39BE5CE8-20D1-784E-9705-1984148F4412}"/>
              </a:ext>
            </a:extLst>
          </p:cNvPr>
          <p:cNvSpPr>
            <a:spLocks noGrp="1"/>
          </p:cNvSpPr>
          <p:nvPr>
            <p:ph idx="1"/>
          </p:nvPr>
        </p:nvSpPr>
        <p:spPr>
          <a:xfrm>
            <a:off x="1371600" y="1845733"/>
            <a:ext cx="9601200" cy="4521200"/>
          </a:xfrm>
        </p:spPr>
        <p:txBody>
          <a:bodyPr>
            <a:normAutofit lnSpcReduction="10000"/>
          </a:bodyPr>
          <a:lstStyle/>
          <a:p>
            <a:r>
              <a:rPr lang="en-IN" b="1" dirty="0"/>
              <a:t>Allow the user to input a month name, then display the international event in the chosen month. If there is no defined pattern in the script, display “No match found.”</a:t>
            </a:r>
          </a:p>
          <a:p>
            <a:r>
              <a:rPr lang="en-IN" dirty="0"/>
              <a:t>The case statement will start with the ‘case’ keyword, followed by the case expression (the month name), and the in keyword. The statement will end with the </a:t>
            </a:r>
            <a:r>
              <a:rPr lang="en-IN" dirty="0" err="1"/>
              <a:t>esac</a:t>
            </a:r>
            <a:r>
              <a:rPr lang="en-IN" dirty="0"/>
              <a:t> keyword.</a:t>
            </a:r>
          </a:p>
          <a:p>
            <a:r>
              <a:rPr lang="en-IN" dirty="0"/>
              <a:t>Multiple patterns can be separated by the | operator. </a:t>
            </a:r>
          </a:p>
          <a:p>
            <a:r>
              <a:rPr lang="en-IN" dirty="0"/>
              <a:t>The ) operator will terminate a pattern list.</a:t>
            </a:r>
          </a:p>
          <a:p>
            <a:r>
              <a:rPr lang="en-IN" dirty="0"/>
              <a:t>A pattern including its associated commands are called a clause.</a:t>
            </a:r>
          </a:p>
          <a:p>
            <a:r>
              <a:rPr lang="en-IN" dirty="0"/>
              <a:t>Each clause terminates with ;;.</a:t>
            </a:r>
          </a:p>
          <a:p>
            <a:r>
              <a:rPr lang="en-IN" dirty="0"/>
              <a:t>The commands which correspond to the first pattern which will match the expression, get executed.</a:t>
            </a:r>
          </a:p>
          <a:p>
            <a:r>
              <a:rPr lang="en-IN" dirty="0"/>
              <a:t>The wildcard asterisk symbol (*) acts as the final pattern that defines the default case. The final pattern will always match.</a:t>
            </a:r>
          </a:p>
          <a:p>
            <a:endParaRPr lang="en-IN" b="1" dirty="0"/>
          </a:p>
          <a:p>
            <a:endParaRPr lang="en-US" dirty="0"/>
          </a:p>
        </p:txBody>
      </p:sp>
    </p:spTree>
    <p:extLst>
      <p:ext uri="{BB962C8B-B14F-4D97-AF65-F5344CB8AC3E}">
        <p14:creationId xmlns:p14="http://schemas.microsoft.com/office/powerpoint/2010/main" val="38979544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34AF4-4F7E-9F43-A696-2E4291B51679}"/>
              </a:ext>
            </a:extLst>
          </p:cNvPr>
          <p:cNvSpPr>
            <a:spLocks noGrp="1"/>
          </p:cNvSpPr>
          <p:nvPr>
            <p:ph type="title"/>
          </p:nvPr>
        </p:nvSpPr>
        <p:spPr>
          <a:xfrm>
            <a:off x="1371600" y="0"/>
            <a:ext cx="9601200" cy="1485900"/>
          </a:xfrm>
        </p:spPr>
        <p:txBody>
          <a:bodyPr/>
          <a:lstStyle/>
          <a:p>
            <a:r>
              <a:rPr lang="en-US" dirty="0"/>
              <a:t>Problem C</a:t>
            </a:r>
          </a:p>
        </p:txBody>
      </p:sp>
      <p:sp>
        <p:nvSpPr>
          <p:cNvPr id="4" name="TextBox 3">
            <a:extLst>
              <a:ext uri="{FF2B5EF4-FFF2-40B4-BE49-F238E27FC236}">
                <a16:creationId xmlns:a16="http://schemas.microsoft.com/office/drawing/2014/main" id="{1574CF67-DE9F-AF47-BAEF-9404C67F8FEE}"/>
              </a:ext>
            </a:extLst>
          </p:cNvPr>
          <p:cNvSpPr txBox="1"/>
          <p:nvPr/>
        </p:nvSpPr>
        <p:spPr>
          <a:xfrm>
            <a:off x="1371600" y="742950"/>
            <a:ext cx="5164667" cy="6001643"/>
          </a:xfrm>
          <a:prstGeom prst="rect">
            <a:avLst/>
          </a:prstGeom>
          <a:noFill/>
          <a:ln>
            <a:solidFill>
              <a:prstClr val="black"/>
            </a:solidFill>
          </a:ln>
        </p:spPr>
        <p:txBody>
          <a:bodyPr wrap="square" rtlCol="0">
            <a:spAutoFit/>
          </a:bodyPr>
          <a:lstStyle/>
          <a:p>
            <a:r>
              <a:rPr lang="en-IN" sz="1200" b="1" dirty="0"/>
              <a:t>The following program will read the input month from the user, and display important events in the chosen month (till July).</a:t>
            </a:r>
            <a:endParaRPr lang="en-IN" sz="1200" dirty="0"/>
          </a:p>
          <a:p>
            <a:r>
              <a:rPr lang="en-IN" sz="1200" b="1" dirty="0"/>
              <a:t> </a:t>
            </a:r>
            <a:endParaRPr lang="en-IN" sz="1200" dirty="0"/>
          </a:p>
          <a:p>
            <a:r>
              <a:rPr lang="en-IN" sz="1200" b="1" dirty="0"/>
              <a:t>Input the month from the user </a:t>
            </a:r>
            <a:endParaRPr lang="en-IN" sz="1200" dirty="0"/>
          </a:p>
          <a:p>
            <a:r>
              <a:rPr lang="en-IN" sz="1200" dirty="0"/>
              <a:t> </a:t>
            </a:r>
          </a:p>
          <a:p>
            <a:r>
              <a:rPr lang="en-IN" sz="1200" dirty="0"/>
              <a:t>case month in</a:t>
            </a:r>
          </a:p>
          <a:p>
            <a:r>
              <a:rPr lang="en-IN" sz="1200" dirty="0"/>
              <a:t>  month_1)</a:t>
            </a:r>
          </a:p>
          <a:p>
            <a:r>
              <a:rPr lang="en-IN" sz="1200" dirty="0"/>
              <a:t>    print response “24th January is the international Day of Education”</a:t>
            </a:r>
          </a:p>
          <a:p>
            <a:r>
              <a:rPr lang="en-IN" sz="1200" dirty="0"/>
              <a:t>    ;;</a:t>
            </a:r>
          </a:p>
          <a:p>
            <a:r>
              <a:rPr lang="en-IN" sz="1200" dirty="0"/>
              <a:t>  month_2)</a:t>
            </a:r>
          </a:p>
          <a:p>
            <a:r>
              <a:rPr lang="en-IN" sz="1200" dirty="0"/>
              <a:t>    print response " 20 February is the World Day of Social Justice ."</a:t>
            </a:r>
          </a:p>
          <a:p>
            <a:r>
              <a:rPr lang="en-IN" sz="1200" dirty="0"/>
              <a:t>    ;;</a:t>
            </a:r>
          </a:p>
          <a:p>
            <a:r>
              <a:rPr lang="en-IN" sz="1200" dirty="0"/>
              <a:t>  month_3)</a:t>
            </a:r>
          </a:p>
          <a:p>
            <a:r>
              <a:rPr lang="en-IN" sz="1200" dirty="0"/>
              <a:t>    print response "8th March is the International women’s day."</a:t>
            </a:r>
          </a:p>
          <a:p>
            <a:r>
              <a:rPr lang="en-IN" sz="1200" dirty="0"/>
              <a:t>    ;;</a:t>
            </a:r>
          </a:p>
          <a:p>
            <a:r>
              <a:rPr lang="en-IN" sz="1200" dirty="0"/>
              <a:t>  month_4)</a:t>
            </a:r>
          </a:p>
          <a:p>
            <a:r>
              <a:rPr lang="en-IN" sz="1200" dirty="0"/>
              <a:t>    print response “7th April is The World Health Day”</a:t>
            </a:r>
          </a:p>
          <a:p>
            <a:r>
              <a:rPr lang="en-IN" sz="1200" dirty="0"/>
              <a:t>    ;;</a:t>
            </a:r>
          </a:p>
          <a:p>
            <a:r>
              <a:rPr lang="en-IN" sz="1200" dirty="0"/>
              <a:t>  month_5)</a:t>
            </a:r>
          </a:p>
          <a:p>
            <a:r>
              <a:rPr lang="en-IN" sz="1200" dirty="0"/>
              <a:t>    print response " The 15 May is the International Day of Families "</a:t>
            </a:r>
          </a:p>
          <a:p>
            <a:r>
              <a:rPr lang="en-IN" sz="1200" dirty="0"/>
              <a:t>    ;;</a:t>
            </a:r>
          </a:p>
          <a:p>
            <a:r>
              <a:rPr lang="en-IN" sz="1200" dirty="0"/>
              <a:t>  month_6)</a:t>
            </a:r>
          </a:p>
          <a:p>
            <a:r>
              <a:rPr lang="en-IN" sz="1200" dirty="0"/>
              <a:t>    print response "20th June is the World Refugee Day "</a:t>
            </a:r>
          </a:p>
          <a:p>
            <a:r>
              <a:rPr lang="en-IN" sz="1200" dirty="0"/>
              <a:t>    ;;</a:t>
            </a:r>
          </a:p>
          <a:p>
            <a:r>
              <a:rPr lang="en-IN" sz="1200" dirty="0"/>
              <a:t>  month_7)</a:t>
            </a:r>
          </a:p>
          <a:p>
            <a:r>
              <a:rPr lang="en-IN" sz="1200" dirty="0"/>
              <a:t>    print response "11th July is the World Population Day "</a:t>
            </a:r>
          </a:p>
          <a:p>
            <a:r>
              <a:rPr lang="en-IN" sz="1200" dirty="0"/>
              <a:t>    ;;</a:t>
            </a:r>
          </a:p>
          <a:p>
            <a:r>
              <a:rPr lang="en-IN" sz="1200" dirty="0"/>
              <a:t>  *)</a:t>
            </a:r>
          </a:p>
          <a:p>
            <a:r>
              <a:rPr lang="en-IN" sz="1200" dirty="0"/>
              <a:t>    print response "No matching information found"</a:t>
            </a:r>
          </a:p>
          <a:p>
            <a:r>
              <a:rPr lang="en-IN" sz="1200" dirty="0"/>
              <a:t>    ;;</a:t>
            </a:r>
          </a:p>
          <a:p>
            <a:r>
              <a:rPr lang="en-IN" sz="1200" dirty="0" err="1"/>
              <a:t>esac</a:t>
            </a:r>
            <a:endParaRPr lang="en-IN" sz="1200" dirty="0"/>
          </a:p>
          <a:p>
            <a:r>
              <a:rPr lang="en-IN" sz="1200" b="1" dirty="0"/>
              <a:t> </a:t>
            </a:r>
            <a:endParaRPr lang="en-IN" sz="1200" dirty="0"/>
          </a:p>
        </p:txBody>
      </p:sp>
      <p:pic>
        <p:nvPicPr>
          <p:cNvPr id="5" name="Picture 4">
            <a:extLst>
              <a:ext uri="{FF2B5EF4-FFF2-40B4-BE49-F238E27FC236}">
                <a16:creationId xmlns:a16="http://schemas.microsoft.com/office/drawing/2014/main" id="{A3B0079E-CC7F-3D43-99AF-37FA0977FE93}"/>
              </a:ext>
            </a:extLst>
          </p:cNvPr>
          <p:cNvPicPr/>
          <p:nvPr/>
        </p:nvPicPr>
        <p:blipFill>
          <a:blip r:embed="rId2"/>
          <a:stretch>
            <a:fillRect/>
          </a:stretch>
        </p:blipFill>
        <p:spPr>
          <a:xfrm>
            <a:off x="7403042" y="0"/>
            <a:ext cx="3933825" cy="6858000"/>
          </a:xfrm>
          <a:prstGeom prst="rect">
            <a:avLst/>
          </a:prstGeom>
        </p:spPr>
      </p:pic>
    </p:spTree>
    <p:extLst>
      <p:ext uri="{BB962C8B-B14F-4D97-AF65-F5344CB8AC3E}">
        <p14:creationId xmlns:p14="http://schemas.microsoft.com/office/powerpoint/2010/main" val="19105953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B3CCF-3704-A042-90EA-FFEEF385D4B4}"/>
              </a:ext>
            </a:extLst>
          </p:cNvPr>
          <p:cNvSpPr>
            <a:spLocks noGrp="1"/>
          </p:cNvSpPr>
          <p:nvPr>
            <p:ph type="title"/>
          </p:nvPr>
        </p:nvSpPr>
        <p:spPr>
          <a:xfrm>
            <a:off x="1371600" y="0"/>
            <a:ext cx="9601200" cy="1485900"/>
          </a:xfrm>
        </p:spPr>
        <p:txBody>
          <a:bodyPr/>
          <a:lstStyle/>
          <a:p>
            <a:r>
              <a:rPr lang="en-US" dirty="0"/>
              <a:t>Problem C</a:t>
            </a:r>
          </a:p>
        </p:txBody>
      </p:sp>
      <p:sp>
        <p:nvSpPr>
          <p:cNvPr id="5" name="Text Box 2">
            <a:extLst>
              <a:ext uri="{FF2B5EF4-FFF2-40B4-BE49-F238E27FC236}">
                <a16:creationId xmlns:a16="http://schemas.microsoft.com/office/drawing/2014/main" id="{31B3BB42-5554-0343-873A-D634A530EB61}"/>
              </a:ext>
            </a:extLst>
          </p:cNvPr>
          <p:cNvSpPr txBox="1"/>
          <p:nvPr/>
        </p:nvSpPr>
        <p:spPr>
          <a:xfrm>
            <a:off x="2912533" y="742950"/>
            <a:ext cx="6841067" cy="5996517"/>
          </a:xfrm>
          <a:prstGeom prst="rect">
            <a:avLst/>
          </a:prstGeom>
          <a:solidFill>
            <a:schemeClr val="tx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IN" sz="1300" dirty="0" err="1">
                <a:solidFill>
                  <a:schemeClr val="bg1"/>
                </a:solidFill>
                <a:effectLst/>
                <a:latin typeface="Consolas" panose="020B0609020204030204" pitchFamily="49" charset="0"/>
                <a:ea typeface="Times New Roman" panose="02020603050405020304" pitchFamily="18" charset="0"/>
              </a:rPr>
              <a:t>shopt</a:t>
            </a:r>
            <a:r>
              <a:rPr lang="en-IN" sz="1300" dirty="0">
                <a:solidFill>
                  <a:schemeClr val="bg1"/>
                </a:solidFill>
                <a:effectLst/>
                <a:latin typeface="Consolas" panose="020B0609020204030204" pitchFamily="49" charset="0"/>
                <a:ea typeface="Times New Roman" panose="02020603050405020304" pitchFamily="18" charset="0"/>
              </a:rPr>
              <a:t> -s </a:t>
            </a:r>
            <a:r>
              <a:rPr lang="en-IN" sz="1300" dirty="0" err="1">
                <a:solidFill>
                  <a:schemeClr val="bg1"/>
                </a:solidFill>
                <a:effectLst/>
                <a:latin typeface="Consolas" panose="020B0609020204030204" pitchFamily="49" charset="0"/>
                <a:ea typeface="Times New Roman" panose="02020603050405020304" pitchFamily="18" charset="0"/>
              </a:rPr>
              <a:t>nocasematch</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 </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echo "Enter name of the month"</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read </a:t>
            </a:r>
            <a:r>
              <a:rPr lang="en-IN" sz="1300" dirty="0" err="1">
                <a:solidFill>
                  <a:schemeClr val="bg1"/>
                </a:solidFill>
                <a:effectLst/>
                <a:latin typeface="Consolas" panose="020B0609020204030204" pitchFamily="49" charset="0"/>
                <a:ea typeface="Times New Roman" panose="02020603050405020304" pitchFamily="18" charset="0"/>
              </a:rPr>
              <a:t>mnth</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case $</a:t>
            </a:r>
            <a:r>
              <a:rPr lang="en-IN" sz="1300" dirty="0" err="1">
                <a:solidFill>
                  <a:schemeClr val="bg1"/>
                </a:solidFill>
                <a:effectLst/>
                <a:latin typeface="Consolas" panose="020B0609020204030204" pitchFamily="49" charset="0"/>
                <a:ea typeface="Times New Roman" panose="02020603050405020304" pitchFamily="18" charset="0"/>
              </a:rPr>
              <a:t>mnth</a:t>
            </a:r>
            <a:r>
              <a:rPr lang="en-IN" sz="1300" dirty="0">
                <a:solidFill>
                  <a:schemeClr val="bg1"/>
                </a:solidFill>
                <a:effectLst/>
                <a:latin typeface="Consolas" panose="020B0609020204030204" pitchFamily="49" charset="0"/>
                <a:ea typeface="Times New Roman" panose="02020603050405020304" pitchFamily="18" charset="0"/>
              </a:rPr>
              <a:t> in</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January)</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echo " 24th January is the international Day of Education."</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February)</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echo " 20 February is the World Day of Social Justice ."</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March)</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echo "8th March is the International women’s day."</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April)</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echo "7th April is The World Health Day"</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May)</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echo "The 15 May is the International Day of Families"</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June)</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echo "20th June is the World Refugee Day"</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July)</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echo "11th July is the World Population Day"</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echo "No matching information found"</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a:solidFill>
                  <a:schemeClr val="bg1"/>
                </a:solidFill>
                <a:effectLst/>
                <a:latin typeface="Consolas" panose="020B0609020204030204" pitchFamily="49" charset="0"/>
                <a:ea typeface="Times New Roman" panose="02020603050405020304" pitchFamily="18" charset="0"/>
              </a:rPr>
              <a:t>;;</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300" dirty="0" err="1">
                <a:solidFill>
                  <a:schemeClr val="bg1"/>
                </a:solidFill>
                <a:effectLst/>
                <a:latin typeface="Consolas" panose="020B0609020204030204" pitchFamily="49" charset="0"/>
                <a:ea typeface="Times New Roman" panose="02020603050405020304" pitchFamily="18" charset="0"/>
              </a:rPr>
              <a:t>esac</a:t>
            </a:r>
            <a:endParaRPr lang="en-IN" sz="13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effectLst/>
                <a:latin typeface="Times New Roman" panose="02020603050405020304" pitchFamily="18" charset="0"/>
                <a:ea typeface="Times New Roman" panose="02020603050405020304" pitchFamily="18" charset="0"/>
              </a:rPr>
              <a:t> </a:t>
            </a:r>
          </a:p>
        </p:txBody>
      </p:sp>
    </p:spTree>
    <p:extLst>
      <p:ext uri="{BB962C8B-B14F-4D97-AF65-F5344CB8AC3E}">
        <p14:creationId xmlns:p14="http://schemas.microsoft.com/office/powerpoint/2010/main" val="143480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6F9EE-3D4D-454E-9B62-489A0F4DB80C}"/>
              </a:ext>
            </a:extLst>
          </p:cNvPr>
          <p:cNvSpPr>
            <a:spLocks noGrp="1"/>
          </p:cNvSpPr>
          <p:nvPr>
            <p:ph type="title"/>
          </p:nvPr>
        </p:nvSpPr>
        <p:spPr/>
        <p:txBody>
          <a:bodyPr/>
          <a:lstStyle/>
          <a:p>
            <a:r>
              <a:rPr lang="en-US" dirty="0"/>
              <a:t>Problem D</a:t>
            </a:r>
          </a:p>
        </p:txBody>
      </p:sp>
      <p:sp>
        <p:nvSpPr>
          <p:cNvPr id="3" name="Content Placeholder 2">
            <a:extLst>
              <a:ext uri="{FF2B5EF4-FFF2-40B4-BE49-F238E27FC236}">
                <a16:creationId xmlns:a16="http://schemas.microsoft.com/office/drawing/2014/main" id="{8FC69331-3C36-4E43-BBD8-A3EC361A154D}"/>
              </a:ext>
            </a:extLst>
          </p:cNvPr>
          <p:cNvSpPr>
            <a:spLocks noGrp="1"/>
          </p:cNvSpPr>
          <p:nvPr>
            <p:ph idx="1"/>
          </p:nvPr>
        </p:nvSpPr>
        <p:spPr>
          <a:xfrm>
            <a:off x="1371600" y="1659467"/>
            <a:ext cx="9601200" cy="4487333"/>
          </a:xfrm>
        </p:spPr>
        <p:txBody>
          <a:bodyPr>
            <a:normAutofit/>
          </a:bodyPr>
          <a:lstStyle/>
          <a:p>
            <a:r>
              <a:rPr lang="en-IN" b="1" dirty="0"/>
              <a:t>Allow the user to choose from the three car brands namely, Mercedes, Audi and BMW, and display the headquarters of the selected car company.</a:t>
            </a:r>
          </a:p>
          <a:p>
            <a:pPr lvl="0"/>
            <a:r>
              <a:rPr lang="en-IN" dirty="0"/>
              <a:t>The switch case statement in Bash allows the script to compare different values against a variable, easier than the if conditional statement.</a:t>
            </a:r>
          </a:p>
          <a:p>
            <a:pPr lvl="0"/>
            <a:r>
              <a:rPr lang="en-IN" dirty="0"/>
              <a:t>It has a similar concept like the C or JavaScript switch statement. The Bash case statement is different than the other two as it stops searching for the pattern match after it has executed statements associated with a matched pattern.</a:t>
            </a:r>
          </a:p>
          <a:p>
            <a:pPr lvl="0"/>
            <a:r>
              <a:rPr lang="en-IN" dirty="0"/>
              <a:t>In this example, we will first display a menu using the </a:t>
            </a:r>
            <a:r>
              <a:rPr lang="en-IN" dirty="0" err="1"/>
              <a:t>printf</a:t>
            </a:r>
            <a:r>
              <a:rPr lang="en-IN" dirty="0"/>
              <a:t> command, and ask the user to key-in the name of the brand.</a:t>
            </a:r>
          </a:p>
          <a:p>
            <a:pPr lvl="0"/>
            <a:r>
              <a:rPr lang="en-IN" dirty="0"/>
              <a:t>After that, the case conditional will follow, similar to the previous example.</a:t>
            </a:r>
          </a:p>
          <a:p>
            <a:pPr lvl="0"/>
            <a:r>
              <a:rPr lang="en-IN" dirty="0"/>
              <a:t>Note that in this example, we do not use the wildcard asterisk symbol (*) as the final pattern.</a:t>
            </a:r>
          </a:p>
          <a:p>
            <a:endParaRPr lang="en-US" dirty="0"/>
          </a:p>
        </p:txBody>
      </p:sp>
    </p:spTree>
    <p:extLst>
      <p:ext uri="{BB962C8B-B14F-4D97-AF65-F5344CB8AC3E}">
        <p14:creationId xmlns:p14="http://schemas.microsoft.com/office/powerpoint/2010/main" val="3941981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56455-E9E2-2748-8D4E-E8CE9D49E768}"/>
              </a:ext>
            </a:extLst>
          </p:cNvPr>
          <p:cNvSpPr>
            <a:spLocks noGrp="1"/>
          </p:cNvSpPr>
          <p:nvPr>
            <p:ph type="title"/>
          </p:nvPr>
        </p:nvSpPr>
        <p:spPr>
          <a:xfrm>
            <a:off x="1371600" y="0"/>
            <a:ext cx="9601200" cy="1485900"/>
          </a:xfrm>
        </p:spPr>
        <p:txBody>
          <a:bodyPr/>
          <a:lstStyle/>
          <a:p>
            <a:r>
              <a:rPr lang="en-US" dirty="0"/>
              <a:t>Problem D</a:t>
            </a:r>
          </a:p>
        </p:txBody>
      </p:sp>
      <p:sp>
        <p:nvSpPr>
          <p:cNvPr id="4" name="TextBox 3">
            <a:extLst>
              <a:ext uri="{FF2B5EF4-FFF2-40B4-BE49-F238E27FC236}">
                <a16:creationId xmlns:a16="http://schemas.microsoft.com/office/drawing/2014/main" id="{A0846026-4762-184E-8F85-D4FFB5BDE550}"/>
              </a:ext>
            </a:extLst>
          </p:cNvPr>
          <p:cNvSpPr txBox="1"/>
          <p:nvPr/>
        </p:nvSpPr>
        <p:spPr>
          <a:xfrm>
            <a:off x="1921934" y="3874138"/>
            <a:ext cx="2197099" cy="5046133"/>
          </a:xfrm>
          <a:prstGeom prst="rect">
            <a:avLst/>
          </a:prstGeom>
          <a:noFill/>
        </p:spPr>
        <p:txBody>
          <a:bodyPr wrap="square" rtlCol="0">
            <a:spAutoFit/>
          </a:bodyPr>
          <a:lstStyle/>
          <a:p>
            <a:endParaRPr lang="en-US" dirty="0"/>
          </a:p>
        </p:txBody>
      </p:sp>
      <p:sp>
        <p:nvSpPr>
          <p:cNvPr id="9" name="Rectangle 5">
            <a:extLst>
              <a:ext uri="{FF2B5EF4-FFF2-40B4-BE49-F238E27FC236}">
                <a16:creationId xmlns:a16="http://schemas.microsoft.com/office/drawing/2014/main" id="{9E27D2CA-2364-3D4B-A450-886AF93235F1}"/>
              </a:ext>
            </a:extLst>
          </p:cNvPr>
          <p:cNvSpPr>
            <a:spLocks noChangeArrowheads="1"/>
          </p:cNvSpPr>
          <p:nvPr/>
        </p:nvSpPr>
        <p:spPr bwMode="auto">
          <a:xfrm>
            <a:off x="783167" y="1151665"/>
            <a:ext cx="6671732" cy="5232202"/>
          </a:xfrm>
          <a:prstGeom prst="rect">
            <a:avLst/>
          </a:prstGeom>
          <a:noFill/>
          <a:ln w="9525">
            <a:solidFill>
              <a:prstClr val="black"/>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The following program will allow the user to choose from the three car brands namely, Mercedes, Audi and BMW, and display the headquarters of the selected car company.</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display the menu [a] </a:t>
            </a:r>
            <a:r>
              <a:rPr kumimoji="0" lang="en-US" altLang="en-US" b="0" i="0" u="none" strike="noStrike" cap="none" normalizeH="0" baseline="0" dirty="0" err="1">
                <a:ln>
                  <a:noFill/>
                </a:ln>
                <a:solidFill>
                  <a:schemeClr val="tx1"/>
                </a:solidFill>
                <a:effectLst/>
                <a:latin typeface="Arial" panose="020B0604020202020204" pitchFamily="34" charset="0"/>
                <a:ea typeface="Times New Roman" panose="02020603050405020304" pitchFamily="18" charset="0"/>
              </a:rPr>
              <a:t>mercedes</a:t>
            </a: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[b]</a:t>
            </a:r>
            <a:r>
              <a:rPr kumimoji="0" lang="en-US" altLang="en-US" b="0" i="0" u="none" strike="noStrike" cap="none" normalizeH="0" baseline="0" dirty="0" err="1">
                <a:ln>
                  <a:noFill/>
                </a:ln>
                <a:solidFill>
                  <a:schemeClr val="tx1"/>
                </a:solidFill>
                <a:effectLst/>
                <a:latin typeface="Arial" panose="020B0604020202020204" pitchFamily="34" charset="0"/>
                <a:ea typeface="Times New Roman" panose="02020603050405020304" pitchFamily="18" charset="0"/>
              </a:rPr>
              <a:t>audi</a:t>
            </a: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[c]</a:t>
            </a:r>
            <a:r>
              <a:rPr kumimoji="0" lang="en-US" altLang="en-US" b="0" i="0" u="none" strike="noStrike" cap="none" normalizeH="0" baseline="0" dirty="0" err="1">
                <a:ln>
                  <a:noFill/>
                </a:ln>
                <a:solidFill>
                  <a:schemeClr val="tx1"/>
                </a:solidFill>
                <a:effectLst/>
                <a:latin typeface="Arial" panose="020B0604020202020204" pitchFamily="34" charset="0"/>
                <a:ea typeface="Times New Roman" panose="02020603050405020304" pitchFamily="18" charset="0"/>
              </a:rPr>
              <a:t>bmw</a:t>
            </a: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input the choice of the user </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case  $input in</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r>
              <a:rPr kumimoji="0" lang="en-US" altLang="en-US" b="0" i="0" u="none" strike="noStrike" cap="none" normalizeH="0" baseline="0" dirty="0" err="1">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mercedes</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endParaRPr kumimoji="0" lang="en-US" altLang="en-US" sz="16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print response </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"Headquarters - </a:t>
            </a:r>
            <a:r>
              <a:rPr kumimoji="0" lang="en-US" altLang="en-US" b="0" i="0" u="none" strike="noStrike" cap="none" normalizeH="0" baseline="0" dirty="0" err="1">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Affalterbach</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Germany"</a:t>
            </a:r>
            <a:r>
              <a:rPr kumimoji="0" lang="en-US" altLang="en-US" b="0" i="0" u="none" strike="noStrike" cap="none" normalizeH="0" baseline="0" dirty="0">
                <a:ln>
                  <a:noFill/>
                </a:ln>
                <a:solidFill>
                  <a:schemeClr val="tx1"/>
                </a:solidFill>
                <a:effectLst/>
                <a:ea typeface="Times New Roman" panose="02020603050405020304" pitchFamily="18" charset="0"/>
              </a:rPr>
              <a:t> </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endParaRPr kumimoji="0" lang="en-US" altLang="en-US" sz="16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ourier New" panose="02070309020205020404" pitchFamily="49" charset="0"/>
                <a:ea typeface="Times New Roman" panose="02020603050405020304" pitchFamily="18" charset="0"/>
                <a:cs typeface="Courier New" panose="02070309020205020404" pitchFamily="49" charset="0"/>
              </a:rPr>
              <a:t>     </a:t>
            </a:r>
            <a:r>
              <a:rPr kumimoji="0" lang="en-US" altLang="en-US" b="0" i="0" u="none" strike="noStrike" cap="none" normalizeH="0" baseline="0" dirty="0">
                <a:ln>
                  <a:noFill/>
                </a:ln>
                <a:solidFill>
                  <a:schemeClr val="tx1"/>
                </a:solidFill>
                <a:effectLst/>
                <a:ea typeface="Times New Roman" panose="02020603050405020304" pitchFamily="18" charset="0"/>
              </a:rPr>
              <a:t> </a:t>
            </a:r>
            <a:r>
              <a:rPr kumimoji="0" lang="en-US" altLang="en-US" b="0" i="0" u="none" strike="noStrike" cap="none" normalizeH="0" baseline="0" dirty="0">
                <a:ln>
                  <a:noFill/>
                </a:ln>
                <a:solidFill>
                  <a:schemeClr val="tx1"/>
                </a:solidFill>
                <a:effectLst/>
                <a:latin typeface="Courier New" panose="02070309020205020404" pitchFamily="49" charset="0"/>
                <a:ea typeface="Times New Roman" panose="02020603050405020304" pitchFamily="18" charset="0"/>
                <a:cs typeface="Courier New" panose="02070309020205020404" pitchFamily="49" charset="0"/>
              </a:rPr>
              <a:t> </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endParaRPr kumimoji="0" lang="en-US" altLang="en-US" sz="16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ourier New" panose="02070309020205020404" pitchFamily="49" charset="0"/>
                <a:ea typeface="Times New Roman" panose="02020603050405020304" pitchFamily="18" charset="0"/>
                <a:cs typeface="Courier New" panose="02070309020205020404" pitchFamily="49" charset="0"/>
              </a:rPr>
              <a:t>    </a:t>
            </a:r>
            <a:r>
              <a:rPr kumimoji="0" lang="en-US" altLang="en-US" b="0" i="0" u="none" strike="noStrike" cap="none" normalizeH="0" baseline="0" dirty="0" err="1">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audi</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endParaRPr kumimoji="0" lang="en-US" altLang="en-US" sz="16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print response </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"Headquarters - Ingolstadt, Germany"</a:t>
            </a:r>
            <a:r>
              <a:rPr kumimoji="0" lang="en-US" altLang="en-US" b="0" i="0" u="none" strike="noStrike" cap="none" normalizeH="0" baseline="0" dirty="0">
                <a:ln>
                  <a:noFill/>
                </a:ln>
                <a:solidFill>
                  <a:schemeClr val="tx1"/>
                </a:solidFill>
                <a:effectLst/>
                <a:ea typeface="Times New Roman" panose="02020603050405020304" pitchFamily="18" charset="0"/>
              </a:rPr>
              <a:t> </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endParaRPr kumimoji="0" lang="en-US" altLang="en-US" sz="16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ourier New" panose="02070309020205020404" pitchFamily="49" charset="0"/>
                <a:ea typeface="Times New Roman" panose="02020603050405020304" pitchFamily="18" charset="0"/>
                <a:cs typeface="Courier New" panose="02070309020205020404" pitchFamily="49" charset="0"/>
              </a:rPr>
              <a:t>     </a:t>
            </a:r>
            <a:r>
              <a:rPr kumimoji="0" lang="en-US" altLang="en-US" b="0" i="0" u="none" strike="noStrike" cap="none" normalizeH="0" baseline="0" dirty="0">
                <a:ln>
                  <a:noFill/>
                </a:ln>
                <a:solidFill>
                  <a:schemeClr val="tx1"/>
                </a:solidFill>
                <a:effectLst/>
                <a:ea typeface="Times New Roman" panose="02020603050405020304" pitchFamily="18" charset="0"/>
              </a:rPr>
              <a:t> </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endParaRPr kumimoji="0" lang="en-US" altLang="en-US" sz="16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ourier New" panose="02070309020205020404" pitchFamily="49" charset="0"/>
                <a:ea typeface="Times New Roman" panose="02020603050405020304" pitchFamily="18" charset="0"/>
                <a:cs typeface="Courier New" panose="02070309020205020404" pitchFamily="49" charset="0"/>
              </a:rPr>
              <a:t>    </a:t>
            </a:r>
            <a:r>
              <a:rPr kumimoji="0" lang="en-US" altLang="en-US" b="0" i="0" u="none" strike="noStrike" cap="none" normalizeH="0" baseline="0" dirty="0" err="1">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bmw</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endParaRPr kumimoji="0" lang="en-US" altLang="en-US" sz="16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print response </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"Headquarters - Chennai, Tamil Nadu, India"</a:t>
            </a:r>
            <a:r>
              <a:rPr kumimoji="0" lang="en-US" altLang="en-US" b="0" i="0" u="none" strike="noStrike" cap="none" normalizeH="0" baseline="0" dirty="0">
                <a:ln>
                  <a:noFill/>
                </a:ln>
                <a:solidFill>
                  <a:schemeClr val="tx1"/>
                </a:solidFill>
                <a:effectLst/>
                <a:ea typeface="Times New Roman" panose="02020603050405020304" pitchFamily="18" charset="0"/>
              </a:rPr>
              <a:t> </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endParaRPr kumimoji="0" lang="en-US" altLang="en-US" sz="16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err="1">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esac</a:t>
            </a:r>
            <a:r>
              <a:rPr kumimoji="0" lang="en-US" altLang="en-US" b="0" i="0" u="none" strike="noStrike" cap="none" normalizeH="0" baseline="0" dirty="0">
                <a:ln>
                  <a:noFill/>
                </a:ln>
                <a:solidFill>
                  <a:schemeClr val="tx1"/>
                </a:solidFill>
                <a:effectLst/>
                <a:latin typeface="Arial Unicode MS" panose="020B0604020202020204" pitchFamily="34" charset="-128"/>
                <a:ea typeface="Times New Roman" panose="02020603050405020304" pitchFamily="18" charset="0"/>
                <a:cs typeface="Courier New" panose="02070309020205020404" pitchFamily="49" charset="0"/>
              </a:rPr>
              <a:t> </a:t>
            </a:r>
          </a:p>
          <a:p>
            <a:pPr marL="0" marR="0" lvl="0" indent="0" algn="just" defTabSz="914400" rtl="0" eaLnBrk="0" fontAlgn="base" latinLnBrk="0" hangingPunct="0">
              <a:lnSpc>
                <a:spcPct val="100000"/>
              </a:lnSpc>
              <a:spcBef>
                <a:spcPct val="0"/>
              </a:spcBef>
              <a:spcAft>
                <a:spcPct val="0"/>
              </a:spcAft>
              <a:buClrTx/>
              <a:buSzTx/>
              <a:buFontTx/>
              <a:buNone/>
              <a:tabLst/>
            </a:pPr>
            <a:endParaRPr lang="en-US" altLang="en-US" sz="2400" dirty="0">
              <a:latin typeface="Arial Unicode MS" panose="020B0604020202020204" pitchFamily="34" charset="-128"/>
              <a:cs typeface="Courier New" panose="02070309020205020404" pitchFamily="49"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pic>
        <p:nvPicPr>
          <p:cNvPr id="10" name="Picture 9">
            <a:extLst>
              <a:ext uri="{FF2B5EF4-FFF2-40B4-BE49-F238E27FC236}">
                <a16:creationId xmlns:a16="http://schemas.microsoft.com/office/drawing/2014/main" id="{0035DA13-7EB4-3241-8D06-751D3E2AADE8}"/>
              </a:ext>
            </a:extLst>
          </p:cNvPr>
          <p:cNvPicPr/>
          <p:nvPr/>
        </p:nvPicPr>
        <p:blipFill>
          <a:blip r:embed="rId2"/>
          <a:stretch>
            <a:fillRect/>
          </a:stretch>
        </p:blipFill>
        <p:spPr>
          <a:xfrm>
            <a:off x="7693342" y="1151666"/>
            <a:ext cx="4418225" cy="5232202"/>
          </a:xfrm>
          <a:prstGeom prst="rect">
            <a:avLst/>
          </a:prstGeom>
        </p:spPr>
      </p:pic>
    </p:spTree>
    <p:extLst>
      <p:ext uri="{BB962C8B-B14F-4D97-AF65-F5344CB8AC3E}">
        <p14:creationId xmlns:p14="http://schemas.microsoft.com/office/powerpoint/2010/main" val="3461315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D8655-B7D2-6044-8898-2176740F5BD0}"/>
              </a:ext>
            </a:extLst>
          </p:cNvPr>
          <p:cNvSpPr>
            <a:spLocks noGrp="1"/>
          </p:cNvSpPr>
          <p:nvPr>
            <p:ph type="title"/>
          </p:nvPr>
        </p:nvSpPr>
        <p:spPr>
          <a:xfrm>
            <a:off x="1371600" y="0"/>
            <a:ext cx="9601200" cy="1485900"/>
          </a:xfrm>
        </p:spPr>
        <p:txBody>
          <a:bodyPr/>
          <a:lstStyle/>
          <a:p>
            <a:r>
              <a:rPr lang="en-US" dirty="0"/>
              <a:t>Problem D</a:t>
            </a:r>
          </a:p>
        </p:txBody>
      </p:sp>
      <p:sp>
        <p:nvSpPr>
          <p:cNvPr id="4" name="Text Box 8">
            <a:extLst>
              <a:ext uri="{FF2B5EF4-FFF2-40B4-BE49-F238E27FC236}">
                <a16:creationId xmlns:a16="http://schemas.microsoft.com/office/drawing/2014/main" id="{1AF0F403-FC8F-B84E-86D7-D61D9AC069EA}"/>
              </a:ext>
            </a:extLst>
          </p:cNvPr>
          <p:cNvSpPr txBox="1"/>
          <p:nvPr/>
        </p:nvSpPr>
        <p:spPr>
          <a:xfrm>
            <a:off x="1761068" y="1216130"/>
            <a:ext cx="9381066" cy="5235470"/>
          </a:xfrm>
          <a:prstGeom prst="rect">
            <a:avLst/>
          </a:prstGeom>
          <a:solidFill>
            <a:schemeClr val="tx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#!/bin/bash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 clear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err="1">
                <a:solidFill>
                  <a:schemeClr val="bg1"/>
                </a:solidFill>
                <a:effectLst/>
                <a:latin typeface="Consolas" panose="020B0609020204030204" pitchFamily="49" charset="0"/>
                <a:ea typeface="Times New Roman" panose="02020603050405020304" pitchFamily="18" charset="0"/>
              </a:rPr>
              <a:t>printf</a:t>
            </a:r>
            <a:r>
              <a:rPr lang="en-IN" sz="2000" dirty="0">
                <a:solidFill>
                  <a:schemeClr val="bg1"/>
                </a:solidFill>
                <a:effectLst/>
                <a:latin typeface="Consolas" panose="020B0609020204030204" pitchFamily="49" charset="0"/>
                <a:ea typeface="Times New Roman" panose="02020603050405020304" pitchFamily="18" charset="0"/>
              </a:rPr>
              <a:t> "Menu: \n[a] </a:t>
            </a:r>
            <a:r>
              <a:rPr lang="en-IN" sz="2000" dirty="0" err="1">
                <a:solidFill>
                  <a:schemeClr val="bg1"/>
                </a:solidFill>
                <a:effectLst/>
                <a:latin typeface="Consolas" panose="020B0609020204030204" pitchFamily="49" charset="0"/>
                <a:ea typeface="Times New Roman" panose="02020603050405020304" pitchFamily="18" charset="0"/>
              </a:rPr>
              <a:t>mercedes</a:t>
            </a:r>
            <a:r>
              <a:rPr lang="en-IN" sz="2000" dirty="0">
                <a:solidFill>
                  <a:schemeClr val="bg1"/>
                </a:solidFill>
                <a:effectLst/>
                <a:latin typeface="Consolas" panose="020B0609020204030204" pitchFamily="49" charset="0"/>
                <a:ea typeface="Times New Roman" panose="02020603050405020304" pitchFamily="18" charset="0"/>
              </a:rPr>
              <a:t> [b]</a:t>
            </a:r>
            <a:r>
              <a:rPr lang="en-IN" sz="2000" dirty="0" err="1">
                <a:solidFill>
                  <a:schemeClr val="bg1"/>
                </a:solidFill>
                <a:effectLst/>
                <a:latin typeface="Consolas" panose="020B0609020204030204" pitchFamily="49" charset="0"/>
                <a:ea typeface="Times New Roman" panose="02020603050405020304" pitchFamily="18" charset="0"/>
              </a:rPr>
              <a:t>audi</a:t>
            </a:r>
            <a:r>
              <a:rPr lang="en-IN" sz="2000" dirty="0">
                <a:solidFill>
                  <a:schemeClr val="bg1"/>
                </a:solidFill>
                <a:effectLst/>
                <a:latin typeface="Consolas" panose="020B0609020204030204" pitchFamily="49" charset="0"/>
                <a:ea typeface="Times New Roman" panose="02020603050405020304" pitchFamily="18" charset="0"/>
              </a:rPr>
              <a:t> [c]</a:t>
            </a:r>
            <a:r>
              <a:rPr lang="en-IN" sz="2000" dirty="0" err="1">
                <a:solidFill>
                  <a:schemeClr val="bg1"/>
                </a:solidFill>
                <a:effectLst/>
                <a:latin typeface="Consolas" panose="020B0609020204030204" pitchFamily="49" charset="0"/>
                <a:ea typeface="Times New Roman" panose="02020603050405020304" pitchFamily="18" charset="0"/>
              </a:rPr>
              <a:t>bmw</a:t>
            </a:r>
            <a:r>
              <a:rPr lang="en-IN" sz="2000" dirty="0">
                <a:solidFill>
                  <a:schemeClr val="bg1"/>
                </a:solidFill>
                <a:effectLst/>
                <a:latin typeface="Consolas" panose="020B0609020204030204" pitchFamily="49" charset="0"/>
                <a:ea typeface="Times New Roman" panose="02020603050405020304" pitchFamily="18" charset="0"/>
              </a:rPr>
              <a:t> "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smtClean="0">
                <a:solidFill>
                  <a:schemeClr val="bg1"/>
                </a:solidFill>
                <a:effectLst/>
                <a:latin typeface="Consolas" panose="020B0609020204030204" pitchFamily="49" charset="0"/>
                <a:ea typeface="Times New Roman" panose="02020603050405020304" pitchFamily="18" charset="0"/>
              </a:rPr>
              <a:t>Read -</a:t>
            </a:r>
            <a:r>
              <a:rPr lang="en-IN" sz="2000" dirty="0">
                <a:solidFill>
                  <a:schemeClr val="bg1"/>
                </a:solidFill>
                <a:effectLst/>
                <a:latin typeface="Consolas" panose="020B0609020204030204" pitchFamily="49" charset="0"/>
                <a:ea typeface="Times New Roman" panose="02020603050405020304" pitchFamily="18" charset="0"/>
              </a:rPr>
              <a:t>p “Name of the Brand you chose:” CARS</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case "$CARS" in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    </a:t>
            </a:r>
            <a:r>
              <a:rPr lang="en-IN" sz="2000" dirty="0" err="1">
                <a:solidFill>
                  <a:schemeClr val="bg1"/>
                </a:solidFill>
                <a:effectLst/>
                <a:latin typeface="Consolas" panose="020B0609020204030204" pitchFamily="49" charset="0"/>
                <a:ea typeface="Times New Roman" panose="02020603050405020304" pitchFamily="18" charset="0"/>
              </a:rPr>
              <a:t>mercedes</a:t>
            </a:r>
            <a:r>
              <a:rPr lang="en-IN" sz="2000" dirty="0">
                <a:solidFill>
                  <a:schemeClr val="bg1"/>
                </a:solidFill>
                <a:effectLst/>
                <a:latin typeface="Consolas" panose="020B0609020204030204" pitchFamily="49" charset="0"/>
                <a:ea typeface="Times New Roman" panose="02020603050405020304" pitchFamily="18" charset="0"/>
              </a:rPr>
              <a:t>) echo "Headquarters - </a:t>
            </a:r>
            <a:r>
              <a:rPr lang="en-IN" sz="2000" dirty="0" err="1">
                <a:solidFill>
                  <a:schemeClr val="bg1"/>
                </a:solidFill>
                <a:effectLst/>
                <a:latin typeface="Consolas" panose="020B0609020204030204" pitchFamily="49" charset="0"/>
                <a:ea typeface="Times New Roman" panose="02020603050405020304" pitchFamily="18" charset="0"/>
              </a:rPr>
              <a:t>Affalterbach</a:t>
            </a:r>
            <a:r>
              <a:rPr lang="en-IN" sz="2000" dirty="0">
                <a:solidFill>
                  <a:schemeClr val="bg1"/>
                </a:solidFill>
                <a:effectLst/>
                <a:latin typeface="Consolas" panose="020B0609020204030204" pitchFamily="49" charset="0"/>
                <a:ea typeface="Times New Roman" panose="02020603050405020304" pitchFamily="18" charset="0"/>
              </a:rPr>
              <a:t>, Germany" ;;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    </a:t>
            </a:r>
            <a:r>
              <a:rPr lang="en-IN" sz="2000" dirty="0" err="1">
                <a:solidFill>
                  <a:schemeClr val="bg1"/>
                </a:solidFill>
                <a:effectLst/>
                <a:latin typeface="Consolas" panose="020B0609020204030204" pitchFamily="49" charset="0"/>
                <a:ea typeface="Times New Roman" panose="02020603050405020304" pitchFamily="18" charset="0"/>
              </a:rPr>
              <a:t>audi</a:t>
            </a:r>
            <a:r>
              <a:rPr lang="en-IN" sz="2000" dirty="0">
                <a:solidFill>
                  <a:schemeClr val="bg1"/>
                </a:solidFill>
                <a:effectLst/>
                <a:latin typeface="Consolas" panose="020B0609020204030204" pitchFamily="49" charset="0"/>
                <a:ea typeface="Times New Roman" panose="02020603050405020304" pitchFamily="18" charset="0"/>
              </a:rPr>
              <a:t>) echo "Headquarters - Ingolstadt, Germany" ;;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a:solidFill>
                  <a:schemeClr val="bg1"/>
                </a:solidFill>
                <a:effectLst/>
                <a:latin typeface="Consolas" panose="020B0609020204030204" pitchFamily="49" charset="0"/>
                <a:ea typeface="Times New Roman" panose="02020603050405020304" pitchFamily="18" charset="0"/>
              </a:rPr>
              <a:t>    </a:t>
            </a:r>
            <a:r>
              <a:rPr lang="en-IN" sz="2000" dirty="0" err="1">
                <a:solidFill>
                  <a:schemeClr val="bg1"/>
                </a:solidFill>
                <a:effectLst/>
                <a:latin typeface="Consolas" panose="020B0609020204030204" pitchFamily="49" charset="0"/>
                <a:ea typeface="Times New Roman" panose="02020603050405020304" pitchFamily="18" charset="0"/>
              </a:rPr>
              <a:t>bmw</a:t>
            </a:r>
            <a:r>
              <a:rPr lang="en-IN" sz="2000" dirty="0">
                <a:solidFill>
                  <a:schemeClr val="bg1"/>
                </a:solidFill>
                <a:effectLst/>
                <a:latin typeface="Consolas" panose="020B0609020204030204" pitchFamily="49" charset="0"/>
                <a:ea typeface="Times New Roman" panose="02020603050405020304" pitchFamily="18" charset="0"/>
              </a:rPr>
              <a:t>) echo "Headquarters - Chennai, Tamil Nadu, India" ;;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2000" dirty="0" err="1">
                <a:solidFill>
                  <a:schemeClr val="bg1"/>
                </a:solidFill>
                <a:effectLst/>
                <a:latin typeface="Consolas" panose="020B0609020204030204" pitchFamily="49" charset="0"/>
                <a:ea typeface="Times New Roman" panose="02020603050405020304" pitchFamily="18" charset="0"/>
              </a:rPr>
              <a:t>esac</a:t>
            </a:r>
            <a:r>
              <a:rPr lang="en-IN" sz="2000" dirty="0">
                <a:solidFill>
                  <a:schemeClr val="bg1"/>
                </a:solidFill>
                <a:effectLst/>
                <a:latin typeface="Consolas" panose="020B0609020204030204" pitchFamily="49" charset="0"/>
                <a:ea typeface="Times New Roman" panose="02020603050405020304" pitchFamily="18" charset="0"/>
              </a:rPr>
              <a:t> </a:t>
            </a:r>
            <a:endParaRPr lang="en-IN"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effectLst/>
                <a:latin typeface="Times New Roman" panose="02020603050405020304" pitchFamily="18" charset="0"/>
                <a:ea typeface="Times New Roman" panose="02020603050405020304" pitchFamily="18" charset="0"/>
              </a:rPr>
              <a:t> </a:t>
            </a:r>
          </a:p>
        </p:txBody>
      </p:sp>
    </p:spTree>
    <p:extLst>
      <p:ext uri="{BB962C8B-B14F-4D97-AF65-F5344CB8AC3E}">
        <p14:creationId xmlns:p14="http://schemas.microsoft.com/office/powerpoint/2010/main" val="3030822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94E31-E43A-2942-8CCF-DFE5E1577645}"/>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1128B1A7-2FA9-E846-AF77-6685ACF52193}"/>
              </a:ext>
            </a:extLst>
          </p:cNvPr>
          <p:cNvSpPr>
            <a:spLocks noGrp="1"/>
          </p:cNvSpPr>
          <p:nvPr>
            <p:ph idx="1"/>
          </p:nvPr>
        </p:nvSpPr>
        <p:spPr/>
        <p:txBody>
          <a:bodyPr/>
          <a:lstStyle/>
          <a:p>
            <a:r>
              <a:rPr lang="en-US" dirty="0"/>
              <a:t>In this chapter, we:</a:t>
            </a:r>
          </a:p>
          <a:p>
            <a:pPr marL="457200" indent="-457200">
              <a:buFont typeface="+mj-lt"/>
              <a:buAutoNum type="arabicPeriod"/>
            </a:pPr>
            <a:r>
              <a:rPr lang="en-IN" dirty="0"/>
              <a:t>Learned how to incorporate conditions in our Shell script so that we can undertake different actions when a command succeeds or fails. </a:t>
            </a:r>
          </a:p>
          <a:p>
            <a:pPr marL="457200" indent="-457200">
              <a:buFont typeface="+mj-lt"/>
              <a:buAutoNum type="arabicPeriod"/>
            </a:pPr>
            <a:r>
              <a:rPr lang="en-IN" dirty="0"/>
              <a:t>Started with a simple example showing decision control structure in Bash.</a:t>
            </a:r>
          </a:p>
          <a:p>
            <a:pPr marL="457200" indent="-457200">
              <a:buFont typeface="+mj-lt"/>
              <a:buAutoNum type="arabicPeriod"/>
            </a:pPr>
            <a:r>
              <a:rPr lang="en-IN"/>
              <a:t>Then </a:t>
            </a:r>
            <a:r>
              <a:rPr lang="en-IN" dirty="0"/>
              <a:t>saw detailed examples of If and Switch (case) conditional statements.</a:t>
            </a:r>
          </a:p>
          <a:p>
            <a:pPr marL="457200" indent="-457200">
              <a:buFont typeface="+mj-lt"/>
              <a:buAutoNum type="arabicPeriod"/>
            </a:pPr>
            <a:r>
              <a:rPr lang="en-IN" dirty="0"/>
              <a:t>We drew flowcharts and wrote pseudocodes of each example for a better understanding.</a:t>
            </a:r>
            <a:endParaRPr lang="en-US" dirty="0"/>
          </a:p>
        </p:txBody>
      </p:sp>
    </p:spTree>
    <p:extLst>
      <p:ext uri="{BB962C8B-B14F-4D97-AF65-F5344CB8AC3E}">
        <p14:creationId xmlns:p14="http://schemas.microsoft.com/office/powerpoint/2010/main" val="4036577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32F68-4F80-9040-BDE5-A1C575733871}"/>
              </a:ext>
            </a:extLst>
          </p:cNvPr>
          <p:cNvSpPr>
            <a:spLocks noGrp="1"/>
          </p:cNvSpPr>
          <p:nvPr>
            <p:ph type="title"/>
          </p:nvPr>
        </p:nvSpPr>
        <p:spPr/>
        <p:txBody>
          <a:bodyPr/>
          <a:lstStyle/>
          <a:p>
            <a:r>
              <a:rPr lang="en-US" dirty="0"/>
              <a:t>Why Conditional Statements?</a:t>
            </a:r>
          </a:p>
        </p:txBody>
      </p:sp>
      <p:sp>
        <p:nvSpPr>
          <p:cNvPr id="3" name="Content Placeholder 2">
            <a:extLst>
              <a:ext uri="{FF2B5EF4-FFF2-40B4-BE49-F238E27FC236}">
                <a16:creationId xmlns:a16="http://schemas.microsoft.com/office/drawing/2014/main" id="{3E17E7D2-8D7A-2247-8B4B-BAD8867788EF}"/>
              </a:ext>
            </a:extLst>
          </p:cNvPr>
          <p:cNvSpPr>
            <a:spLocks noGrp="1"/>
          </p:cNvSpPr>
          <p:nvPr>
            <p:ph idx="1"/>
          </p:nvPr>
        </p:nvSpPr>
        <p:spPr/>
        <p:txBody>
          <a:bodyPr/>
          <a:lstStyle/>
          <a:p>
            <a:r>
              <a:rPr lang="en-US" dirty="0"/>
              <a:t>Programming languages allow us to make decisions which are based on certain pre-set conditions. </a:t>
            </a:r>
          </a:p>
          <a:p>
            <a:r>
              <a:rPr lang="en-US" dirty="0"/>
              <a:t>The term condition refers to an expression which evaluates a Boolean value – True or False. </a:t>
            </a:r>
          </a:p>
          <a:p>
            <a:r>
              <a:rPr lang="en-US" dirty="0"/>
              <a:t>Thus, the decision and logic that a programmer put in his script define how smart the program turns out. </a:t>
            </a:r>
          </a:p>
          <a:p>
            <a:r>
              <a:rPr lang="en-US" dirty="0"/>
              <a:t>The decision statements which bash shell supports are:</a:t>
            </a:r>
          </a:p>
          <a:p>
            <a:pPr lvl="1"/>
            <a:r>
              <a:rPr lang="en-US" dirty="0"/>
              <a:t>If statement</a:t>
            </a:r>
          </a:p>
          <a:p>
            <a:pPr lvl="1"/>
            <a:r>
              <a:rPr lang="en-US" dirty="0"/>
              <a:t>Switch (case) statement</a:t>
            </a:r>
          </a:p>
        </p:txBody>
      </p:sp>
    </p:spTree>
    <p:extLst>
      <p:ext uri="{BB962C8B-B14F-4D97-AF65-F5344CB8AC3E}">
        <p14:creationId xmlns:p14="http://schemas.microsoft.com/office/powerpoint/2010/main" val="29245086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492F3-93A6-2946-B6EF-4BE60FEE5E32}"/>
              </a:ext>
            </a:extLst>
          </p:cNvPr>
          <p:cNvSpPr>
            <a:spLocks noGrp="1"/>
          </p:cNvSpPr>
          <p:nvPr>
            <p:ph type="title"/>
          </p:nvPr>
        </p:nvSpPr>
        <p:spPr>
          <a:xfrm>
            <a:off x="1371600" y="429737"/>
            <a:ext cx="9601200" cy="1485900"/>
          </a:xfrm>
        </p:spPr>
        <p:txBody>
          <a:bodyPr/>
          <a:lstStyle/>
          <a:p>
            <a:r>
              <a:rPr lang="en-US" dirty="0"/>
              <a:t>A Simple Example of Decision Control</a:t>
            </a:r>
          </a:p>
        </p:txBody>
      </p:sp>
      <p:sp>
        <p:nvSpPr>
          <p:cNvPr id="3" name="Content Placeholder 2">
            <a:extLst>
              <a:ext uri="{FF2B5EF4-FFF2-40B4-BE49-F238E27FC236}">
                <a16:creationId xmlns:a16="http://schemas.microsoft.com/office/drawing/2014/main" id="{E3CD2542-010B-CD49-9CEA-1C58192A3053}"/>
              </a:ext>
            </a:extLst>
          </p:cNvPr>
          <p:cNvSpPr>
            <a:spLocks noGrp="1"/>
          </p:cNvSpPr>
          <p:nvPr>
            <p:ph idx="1"/>
          </p:nvPr>
        </p:nvSpPr>
        <p:spPr>
          <a:xfrm>
            <a:off x="1371600" y="1256805"/>
            <a:ext cx="9601200" cy="3581400"/>
          </a:xfrm>
        </p:spPr>
        <p:txBody>
          <a:bodyPr/>
          <a:lstStyle/>
          <a:p>
            <a:r>
              <a:rPr lang="en-US" dirty="0"/>
              <a:t>Problem:</a:t>
            </a:r>
          </a:p>
          <a:p>
            <a:pPr lvl="1"/>
            <a:r>
              <a:rPr lang="en-IN" dirty="0"/>
              <a:t>Compare two numbers and if they are equal, display YES and if they are not equal, display NO.</a:t>
            </a:r>
          </a:p>
          <a:p>
            <a:r>
              <a:rPr lang="en-IN" dirty="0"/>
              <a:t>Pseudocode:</a:t>
            </a:r>
          </a:p>
          <a:p>
            <a:pPr lvl="1"/>
            <a:endParaRPr lang="en-US" dirty="0"/>
          </a:p>
        </p:txBody>
      </p:sp>
      <p:sp>
        <p:nvSpPr>
          <p:cNvPr id="4" name="TextBox 3">
            <a:extLst>
              <a:ext uri="{FF2B5EF4-FFF2-40B4-BE49-F238E27FC236}">
                <a16:creationId xmlns:a16="http://schemas.microsoft.com/office/drawing/2014/main" id="{F9B552AE-035D-F24A-B790-C19EEBC1B77C}"/>
              </a:ext>
            </a:extLst>
          </p:cNvPr>
          <p:cNvSpPr txBox="1"/>
          <p:nvPr/>
        </p:nvSpPr>
        <p:spPr>
          <a:xfrm>
            <a:off x="1956460" y="2776077"/>
            <a:ext cx="8431480" cy="3970318"/>
          </a:xfrm>
          <a:prstGeom prst="rect">
            <a:avLst/>
          </a:prstGeom>
          <a:noFill/>
          <a:ln>
            <a:solidFill>
              <a:prstClr val="black"/>
            </a:solidFill>
          </a:ln>
        </p:spPr>
        <p:txBody>
          <a:bodyPr wrap="square" rtlCol="0">
            <a:spAutoFit/>
          </a:bodyPr>
          <a:lstStyle/>
          <a:p>
            <a:r>
              <a:rPr lang="en-IN" b="1" dirty="0"/>
              <a:t>The following code will output “Yes” if the two numbers are equal and “No” if they are not.</a:t>
            </a:r>
            <a:endParaRPr lang="en-IN" dirty="0"/>
          </a:p>
          <a:p>
            <a:r>
              <a:rPr lang="en-IN" dirty="0"/>
              <a:t> </a:t>
            </a:r>
          </a:p>
          <a:p>
            <a:r>
              <a:rPr lang="en-IN" dirty="0"/>
              <a:t>Take the first number from the user </a:t>
            </a:r>
          </a:p>
          <a:p>
            <a:r>
              <a:rPr lang="en-IN" dirty="0"/>
              <a:t>   Take the second number from the user </a:t>
            </a:r>
          </a:p>
          <a:p>
            <a:r>
              <a:rPr lang="en-IN" dirty="0"/>
              <a:t>if [ $number 1==$number 2]</a:t>
            </a:r>
          </a:p>
          <a:p>
            <a:r>
              <a:rPr lang="en-IN" dirty="0"/>
              <a:t>then</a:t>
            </a:r>
          </a:p>
          <a:p>
            <a:r>
              <a:rPr lang="en-IN" dirty="0"/>
              <a:t>  print response</a:t>
            </a:r>
          </a:p>
          <a:p>
            <a:r>
              <a:rPr lang="en-IN" dirty="0"/>
              <a:t>  “True”</a:t>
            </a:r>
          </a:p>
          <a:p>
            <a:r>
              <a:rPr lang="en-IN" dirty="0"/>
              <a:t>else</a:t>
            </a:r>
          </a:p>
          <a:p>
            <a:r>
              <a:rPr lang="en-IN" dirty="0"/>
              <a:t>  print response</a:t>
            </a:r>
          </a:p>
          <a:p>
            <a:r>
              <a:rPr lang="en-IN" dirty="0"/>
              <a:t>  “FALSE”</a:t>
            </a:r>
          </a:p>
          <a:p>
            <a:r>
              <a:rPr lang="en-IN" dirty="0"/>
              <a:t>fi</a:t>
            </a:r>
          </a:p>
          <a:p>
            <a:endParaRPr lang="en-US" dirty="0"/>
          </a:p>
        </p:txBody>
      </p:sp>
    </p:spTree>
    <p:extLst>
      <p:ext uri="{BB962C8B-B14F-4D97-AF65-F5344CB8AC3E}">
        <p14:creationId xmlns:p14="http://schemas.microsoft.com/office/powerpoint/2010/main" val="3089632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DB432-4355-D54E-A6E3-CAD29FBAFA2C}"/>
              </a:ext>
            </a:extLst>
          </p:cNvPr>
          <p:cNvSpPr>
            <a:spLocks noGrp="1"/>
          </p:cNvSpPr>
          <p:nvPr>
            <p:ph type="title"/>
          </p:nvPr>
        </p:nvSpPr>
        <p:spPr/>
        <p:txBody>
          <a:bodyPr/>
          <a:lstStyle/>
          <a:p>
            <a:r>
              <a:rPr lang="en-US" dirty="0"/>
              <a:t>A Simple Example of Decision Control</a:t>
            </a:r>
          </a:p>
        </p:txBody>
      </p:sp>
      <p:sp>
        <p:nvSpPr>
          <p:cNvPr id="3" name="Content Placeholder 2">
            <a:extLst>
              <a:ext uri="{FF2B5EF4-FFF2-40B4-BE49-F238E27FC236}">
                <a16:creationId xmlns:a16="http://schemas.microsoft.com/office/drawing/2014/main" id="{79AAE84C-1B6A-9E44-9576-D9118EE9C989}"/>
              </a:ext>
            </a:extLst>
          </p:cNvPr>
          <p:cNvSpPr>
            <a:spLocks noGrp="1"/>
          </p:cNvSpPr>
          <p:nvPr>
            <p:ph idx="1"/>
          </p:nvPr>
        </p:nvSpPr>
        <p:spPr>
          <a:xfrm>
            <a:off x="1371600" y="1811867"/>
            <a:ext cx="9601200" cy="3581400"/>
          </a:xfrm>
        </p:spPr>
        <p:txBody>
          <a:bodyPr/>
          <a:lstStyle/>
          <a:p>
            <a:r>
              <a:rPr lang="en-US" dirty="0"/>
              <a:t>Flowchart:</a:t>
            </a:r>
          </a:p>
        </p:txBody>
      </p:sp>
      <p:pic>
        <p:nvPicPr>
          <p:cNvPr id="4" name="Picture 3">
            <a:extLst>
              <a:ext uri="{FF2B5EF4-FFF2-40B4-BE49-F238E27FC236}">
                <a16:creationId xmlns:a16="http://schemas.microsoft.com/office/drawing/2014/main" id="{E7C5A6DF-87BC-F043-9218-946F8C080CB3}"/>
              </a:ext>
            </a:extLst>
          </p:cNvPr>
          <p:cNvPicPr/>
          <p:nvPr/>
        </p:nvPicPr>
        <p:blipFill>
          <a:blip r:embed="rId2"/>
          <a:stretch>
            <a:fillRect/>
          </a:stretch>
        </p:blipFill>
        <p:spPr>
          <a:xfrm>
            <a:off x="1371600" y="2334049"/>
            <a:ext cx="3987588" cy="4185285"/>
          </a:xfrm>
          <a:prstGeom prst="rect">
            <a:avLst/>
          </a:prstGeom>
        </p:spPr>
      </p:pic>
      <p:sp>
        <p:nvSpPr>
          <p:cNvPr id="5" name="Content Placeholder 2">
            <a:extLst>
              <a:ext uri="{FF2B5EF4-FFF2-40B4-BE49-F238E27FC236}">
                <a16:creationId xmlns:a16="http://schemas.microsoft.com/office/drawing/2014/main" id="{425B6995-2B22-5442-834C-D8384DD2CFDE}"/>
              </a:ext>
            </a:extLst>
          </p:cNvPr>
          <p:cNvSpPr txBox="1">
            <a:spLocks/>
          </p:cNvSpPr>
          <p:nvPr/>
        </p:nvSpPr>
        <p:spPr>
          <a:xfrm>
            <a:off x="5909733" y="1811867"/>
            <a:ext cx="5994400" cy="3581400"/>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dirty="0"/>
              <a:t>Shell Script:</a:t>
            </a:r>
          </a:p>
        </p:txBody>
      </p:sp>
      <p:sp>
        <p:nvSpPr>
          <p:cNvPr id="6" name="Text Box 7">
            <a:extLst>
              <a:ext uri="{FF2B5EF4-FFF2-40B4-BE49-F238E27FC236}">
                <a16:creationId xmlns:a16="http://schemas.microsoft.com/office/drawing/2014/main" id="{4F8BC82B-EA72-D84C-913E-12A49D8985B0}"/>
              </a:ext>
            </a:extLst>
          </p:cNvPr>
          <p:cNvSpPr txBox="1"/>
          <p:nvPr/>
        </p:nvSpPr>
        <p:spPr>
          <a:xfrm>
            <a:off x="5909733" y="2334048"/>
            <a:ext cx="5994400" cy="4185285"/>
          </a:xfrm>
          <a:prstGeom prst="rect">
            <a:avLst/>
          </a:prstGeom>
          <a:solidFill>
            <a:schemeClr val="tx1"/>
          </a:solidFill>
          <a:ln w="6350">
            <a:solidFill>
              <a:prstClr val="black"/>
            </a:solidFill>
          </a:ln>
        </p:spPr>
        <p:txBody>
          <a:bodyPr rot="0" spcFirstLastPara="0" vert="horz" wrap="square" lIns="90000" tIns="45720" rIns="91440" bIns="45720" numCol="1" spcCol="0" rtlCol="0" fromWordArt="0" anchor="t" anchorCtr="0" forceAA="0" compatLnSpc="1">
            <a:prstTxWarp prst="textNoShape">
              <a:avLst/>
            </a:prstTxWarp>
            <a:noAutofit/>
          </a:bodyPr>
          <a:lstStyle/>
          <a:p>
            <a:pPr>
              <a:spcAft>
                <a:spcPts val="0"/>
              </a:spcAft>
            </a:pPr>
            <a:r>
              <a:rPr lang="en-IN" dirty="0">
                <a:solidFill>
                  <a:schemeClr val="bg1"/>
                </a:solidFill>
                <a:effectLst/>
                <a:latin typeface="Consolas" panose="020B0609020204030204" pitchFamily="49" charset="0"/>
                <a:ea typeface="Times New Roman" panose="02020603050405020304" pitchFamily="18" charset="0"/>
              </a:rPr>
              <a:t>#!/bin/bash</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dirty="0">
                <a:solidFill>
                  <a:schemeClr val="bg1"/>
                </a:solidFill>
                <a:effectLst/>
                <a:latin typeface="Consolas" panose="020B0609020204030204" pitchFamily="49" charset="0"/>
                <a:ea typeface="Times New Roman" panose="02020603050405020304" pitchFamily="18" charset="0"/>
              </a:rPr>
              <a:t> </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15000"/>
              </a:lnSpc>
              <a:spcAft>
                <a:spcPts val="0"/>
              </a:spcAft>
            </a:pPr>
            <a:r>
              <a:rPr lang="en-IN" dirty="0">
                <a:solidFill>
                  <a:schemeClr val="bg1"/>
                </a:solidFill>
                <a:effectLst/>
                <a:latin typeface="Consolas" panose="020B0609020204030204" pitchFamily="49" charset="0"/>
                <a:ea typeface="Times New Roman" panose="02020603050405020304" pitchFamily="18" charset="0"/>
              </a:rPr>
              <a:t>echo "Please enter the first number"</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15000"/>
              </a:lnSpc>
              <a:spcAft>
                <a:spcPts val="0"/>
              </a:spcAft>
            </a:pPr>
            <a:r>
              <a:rPr lang="en-IN" dirty="0">
                <a:solidFill>
                  <a:schemeClr val="bg1"/>
                </a:solidFill>
                <a:effectLst/>
                <a:latin typeface="Consolas" panose="020B0609020204030204" pitchFamily="49" charset="0"/>
                <a:ea typeface="Times New Roman" panose="02020603050405020304" pitchFamily="18" charset="0"/>
              </a:rPr>
              <a:t>read first</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15000"/>
              </a:lnSpc>
              <a:spcAft>
                <a:spcPts val="0"/>
              </a:spcAft>
            </a:pPr>
            <a:r>
              <a:rPr lang="en-IN" dirty="0">
                <a:solidFill>
                  <a:schemeClr val="bg1"/>
                </a:solidFill>
                <a:effectLst/>
                <a:latin typeface="Consolas" panose="020B0609020204030204" pitchFamily="49" charset="0"/>
                <a:ea typeface="Times New Roman" panose="02020603050405020304" pitchFamily="18" charset="0"/>
              </a:rPr>
              <a:t>echo "Please enter the second number"</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15000"/>
              </a:lnSpc>
              <a:spcAft>
                <a:spcPts val="0"/>
              </a:spcAft>
            </a:pPr>
            <a:r>
              <a:rPr lang="en-IN" dirty="0">
                <a:solidFill>
                  <a:schemeClr val="bg1"/>
                </a:solidFill>
                <a:effectLst/>
                <a:latin typeface="Consolas" panose="020B0609020204030204" pitchFamily="49" charset="0"/>
                <a:ea typeface="Times New Roman" panose="02020603050405020304" pitchFamily="18" charset="0"/>
              </a:rPr>
              <a:t>read second</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15000"/>
              </a:lnSpc>
              <a:spcAft>
                <a:spcPts val="0"/>
              </a:spcAft>
            </a:pPr>
            <a:r>
              <a:rPr lang="en-IN" dirty="0">
                <a:solidFill>
                  <a:schemeClr val="bg1"/>
                </a:solidFill>
                <a:effectLst/>
                <a:latin typeface="Consolas" panose="020B0609020204030204" pitchFamily="49" charset="0"/>
                <a:ea typeface="Times New Roman" panose="02020603050405020304" pitchFamily="18" charset="0"/>
              </a:rPr>
              <a:t> </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15000"/>
              </a:lnSpc>
              <a:spcAft>
                <a:spcPts val="0"/>
              </a:spcAft>
            </a:pPr>
            <a:r>
              <a:rPr lang="en-IN" dirty="0">
                <a:solidFill>
                  <a:schemeClr val="bg1"/>
                </a:solidFill>
                <a:effectLst/>
                <a:latin typeface="Consolas" panose="020B0609020204030204" pitchFamily="49" charset="0"/>
                <a:ea typeface="Times New Roman" panose="02020603050405020304" pitchFamily="18" charset="0"/>
              </a:rPr>
              <a:t>if [ $first == $second ] </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15000"/>
              </a:lnSpc>
              <a:spcAft>
                <a:spcPts val="0"/>
              </a:spcAft>
            </a:pPr>
            <a:r>
              <a:rPr lang="en-IN" dirty="0">
                <a:solidFill>
                  <a:schemeClr val="bg1"/>
                </a:solidFill>
                <a:effectLst/>
                <a:latin typeface="Consolas" panose="020B0609020204030204" pitchFamily="49" charset="0"/>
                <a:ea typeface="Times New Roman" panose="02020603050405020304" pitchFamily="18" charset="0"/>
              </a:rPr>
              <a:t>then </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15000"/>
              </a:lnSpc>
              <a:spcAft>
                <a:spcPts val="0"/>
              </a:spcAft>
            </a:pPr>
            <a:r>
              <a:rPr lang="en-IN" dirty="0">
                <a:solidFill>
                  <a:schemeClr val="bg1"/>
                </a:solidFill>
                <a:effectLst/>
                <a:latin typeface="Consolas" panose="020B0609020204030204" pitchFamily="49" charset="0"/>
                <a:ea typeface="Times New Roman" panose="02020603050405020304" pitchFamily="18" charset="0"/>
              </a:rPr>
              <a:t>    echo "YES"</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15000"/>
              </a:lnSpc>
              <a:spcAft>
                <a:spcPts val="0"/>
              </a:spcAft>
            </a:pPr>
            <a:r>
              <a:rPr lang="en-IN" dirty="0">
                <a:solidFill>
                  <a:schemeClr val="bg1"/>
                </a:solidFill>
                <a:effectLst/>
                <a:latin typeface="Consolas" panose="020B0609020204030204" pitchFamily="49" charset="0"/>
                <a:ea typeface="Times New Roman" panose="02020603050405020304" pitchFamily="18" charset="0"/>
              </a:rPr>
              <a:t>else </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15000"/>
              </a:lnSpc>
              <a:spcAft>
                <a:spcPts val="0"/>
              </a:spcAft>
            </a:pPr>
            <a:r>
              <a:rPr lang="en-IN" dirty="0">
                <a:solidFill>
                  <a:schemeClr val="bg1"/>
                </a:solidFill>
                <a:effectLst/>
                <a:latin typeface="Consolas" panose="020B0609020204030204" pitchFamily="49" charset="0"/>
                <a:ea typeface="Times New Roman" panose="02020603050405020304" pitchFamily="18" charset="0"/>
              </a:rPr>
              <a:t>    echo "NO"</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15000"/>
              </a:lnSpc>
              <a:spcAft>
                <a:spcPts val="0"/>
              </a:spcAft>
            </a:pPr>
            <a:r>
              <a:rPr lang="en-IN" dirty="0">
                <a:solidFill>
                  <a:schemeClr val="bg1"/>
                </a:solidFill>
                <a:effectLst/>
                <a:latin typeface="Consolas" panose="020B0609020204030204" pitchFamily="49" charset="0"/>
                <a:ea typeface="Times New Roman" panose="02020603050405020304" pitchFamily="18" charset="0"/>
              </a:rPr>
              <a:t>fi</a:t>
            </a:r>
            <a:endParaRPr lang="en-IN" sz="1600" dirty="0">
              <a:solidFill>
                <a:schemeClr val="bg1"/>
              </a:solidFill>
              <a:effectLst/>
              <a:latin typeface="Times New Roman" panose="02020603050405020304" pitchFamily="18" charset="0"/>
              <a:ea typeface="Times New Roman" panose="02020603050405020304" pitchFamily="18" charset="0"/>
            </a:endParaRPr>
          </a:p>
          <a:p>
            <a:pPr>
              <a:lnSpc>
                <a:spcPct val="150000"/>
              </a:lnSpc>
              <a:spcAft>
                <a:spcPts val="0"/>
              </a:spcAft>
            </a:pPr>
            <a:r>
              <a:rPr lang="en-IN" dirty="0">
                <a:solidFill>
                  <a:schemeClr val="bg1"/>
                </a:solidFill>
                <a:effectLst/>
                <a:latin typeface="Times New Roman" panose="02020603050405020304" pitchFamily="18" charset="0"/>
                <a:ea typeface="Times New Roman" panose="02020603050405020304" pitchFamily="18" charset="0"/>
              </a:rPr>
              <a:t> </a:t>
            </a:r>
            <a:endParaRPr lang="en-IN" sz="16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200" dirty="0">
                <a:effectLst/>
                <a:latin typeface="Times New Roman" panose="02020603050405020304" pitchFamily="18" charset="0"/>
                <a:ea typeface="Times New Roman" panose="02020603050405020304" pitchFamily="18" charset="0"/>
              </a:rPr>
              <a:t> </a:t>
            </a:r>
          </a:p>
        </p:txBody>
      </p:sp>
    </p:spTree>
    <p:extLst>
      <p:ext uri="{BB962C8B-B14F-4D97-AF65-F5344CB8AC3E}">
        <p14:creationId xmlns:p14="http://schemas.microsoft.com/office/powerpoint/2010/main" val="1770293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FD7CA-5968-BA4D-82C4-2FB5E0015103}"/>
              </a:ext>
            </a:extLst>
          </p:cNvPr>
          <p:cNvSpPr>
            <a:spLocks noGrp="1"/>
          </p:cNvSpPr>
          <p:nvPr>
            <p:ph type="title"/>
          </p:nvPr>
        </p:nvSpPr>
        <p:spPr/>
        <p:txBody>
          <a:bodyPr/>
          <a:lstStyle/>
          <a:p>
            <a:r>
              <a:rPr lang="en-US" dirty="0"/>
              <a:t>Problem A</a:t>
            </a:r>
          </a:p>
        </p:txBody>
      </p:sp>
      <p:sp>
        <p:nvSpPr>
          <p:cNvPr id="3" name="Content Placeholder 2">
            <a:extLst>
              <a:ext uri="{FF2B5EF4-FFF2-40B4-BE49-F238E27FC236}">
                <a16:creationId xmlns:a16="http://schemas.microsoft.com/office/drawing/2014/main" id="{DC143DDB-31A2-D945-8909-30796FD38200}"/>
              </a:ext>
            </a:extLst>
          </p:cNvPr>
          <p:cNvSpPr>
            <a:spLocks noGrp="1"/>
          </p:cNvSpPr>
          <p:nvPr>
            <p:ph idx="1"/>
          </p:nvPr>
        </p:nvSpPr>
        <p:spPr>
          <a:xfrm>
            <a:off x="1371600" y="1913465"/>
            <a:ext cx="9601200" cy="4301067"/>
          </a:xfrm>
        </p:spPr>
        <p:txBody>
          <a:bodyPr>
            <a:normAutofit fontScale="77500" lnSpcReduction="20000"/>
          </a:bodyPr>
          <a:lstStyle/>
          <a:p>
            <a:r>
              <a:rPr lang="en-IN" b="1" dirty="0"/>
              <a:t>Allow the user to input a script name and determine the permissions of the given file.</a:t>
            </a:r>
          </a:p>
          <a:p>
            <a:pPr lvl="0"/>
            <a:r>
              <a:rPr lang="en-IN" dirty="0"/>
              <a:t>We will use the if-then-fi decision making structure in this program.</a:t>
            </a:r>
          </a:p>
          <a:p>
            <a:pPr lvl="0"/>
            <a:r>
              <a:rPr lang="en-IN" dirty="0"/>
              <a:t>For determining the permission of a file, we will use the file-test operators.</a:t>
            </a:r>
          </a:p>
          <a:p>
            <a:pPr lvl="0"/>
            <a:r>
              <a:rPr lang="en-IN" dirty="0"/>
              <a:t>The syntax of the if-then-fi structure is:</a:t>
            </a:r>
          </a:p>
          <a:p>
            <a:pPr marL="530352" lvl="1" indent="0">
              <a:buNone/>
            </a:pPr>
            <a:r>
              <a:rPr lang="en-IN" i="1" dirty="0"/>
              <a:t>if [expression];</a:t>
            </a:r>
            <a:endParaRPr lang="en-IN" dirty="0"/>
          </a:p>
          <a:p>
            <a:pPr marL="530352" lvl="1" indent="0">
              <a:buNone/>
            </a:pPr>
            <a:r>
              <a:rPr lang="en-IN" i="1" dirty="0"/>
              <a:t>then</a:t>
            </a:r>
            <a:endParaRPr lang="en-IN" dirty="0"/>
          </a:p>
          <a:p>
            <a:pPr marL="530352" lvl="1" indent="0">
              <a:buNone/>
            </a:pPr>
            <a:r>
              <a:rPr lang="en-IN" i="1" dirty="0"/>
              <a:t>code if 'expression' is true.</a:t>
            </a:r>
            <a:endParaRPr lang="en-IN" dirty="0"/>
          </a:p>
          <a:p>
            <a:pPr marL="530352" lvl="1" indent="0">
              <a:buNone/>
            </a:pPr>
            <a:r>
              <a:rPr lang="en-IN" i="1" dirty="0"/>
              <a:t>fi</a:t>
            </a:r>
            <a:endParaRPr lang="en-IN" dirty="0"/>
          </a:p>
          <a:p>
            <a:pPr lvl="0"/>
            <a:r>
              <a:rPr lang="en-IN" dirty="0"/>
              <a:t>Note that the ‘expression’ will get executed only if the if condition evaluates to true.</a:t>
            </a:r>
          </a:p>
          <a:p>
            <a:pPr lvl="0"/>
            <a:r>
              <a:rPr lang="en-IN" dirty="0"/>
              <a:t>(…) parentheses indicate a subshell. They contain a list of commands and not an expression like in many other languages. </a:t>
            </a:r>
          </a:p>
          <a:p>
            <a:pPr lvl="0"/>
            <a:r>
              <a:rPr lang="en-IN" dirty="0"/>
              <a:t>((…)) double parentheses contain arithmetic instructions.</a:t>
            </a:r>
          </a:p>
          <a:p>
            <a:pPr lvl="0"/>
            <a:r>
              <a:rPr lang="en-IN" dirty="0"/>
              <a:t>[ … ] single brackets are used for conditional expressions.</a:t>
            </a:r>
          </a:p>
          <a:p>
            <a:pPr lvl="0"/>
            <a:r>
              <a:rPr lang="en-IN" dirty="0"/>
              <a:t>[[ … ]] double brackets form an for conditional expressions, with a few additional features</a:t>
            </a:r>
          </a:p>
          <a:p>
            <a:pPr lvl="0"/>
            <a:endParaRPr lang="en-IN" dirty="0"/>
          </a:p>
          <a:p>
            <a:pPr lvl="0"/>
            <a:endParaRPr lang="en-IN" dirty="0"/>
          </a:p>
          <a:p>
            <a:endParaRPr lang="en-US" dirty="0"/>
          </a:p>
        </p:txBody>
      </p:sp>
    </p:spTree>
    <p:extLst>
      <p:ext uri="{BB962C8B-B14F-4D97-AF65-F5344CB8AC3E}">
        <p14:creationId xmlns:p14="http://schemas.microsoft.com/office/powerpoint/2010/main" val="37823743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0A1FE-9403-2B42-B93D-A9CA0AEE6887}"/>
              </a:ext>
            </a:extLst>
          </p:cNvPr>
          <p:cNvSpPr>
            <a:spLocks noGrp="1"/>
          </p:cNvSpPr>
          <p:nvPr>
            <p:ph type="title"/>
          </p:nvPr>
        </p:nvSpPr>
        <p:spPr>
          <a:xfrm>
            <a:off x="1371600" y="0"/>
            <a:ext cx="9601200" cy="1485900"/>
          </a:xfrm>
        </p:spPr>
        <p:txBody>
          <a:bodyPr/>
          <a:lstStyle/>
          <a:p>
            <a:r>
              <a:rPr lang="en-US" dirty="0"/>
              <a:t>Problem A</a:t>
            </a:r>
          </a:p>
        </p:txBody>
      </p:sp>
      <p:sp>
        <p:nvSpPr>
          <p:cNvPr id="5" name="TextBox 4">
            <a:extLst>
              <a:ext uri="{FF2B5EF4-FFF2-40B4-BE49-F238E27FC236}">
                <a16:creationId xmlns:a16="http://schemas.microsoft.com/office/drawing/2014/main" id="{2E4D78ED-127C-AD4E-90AA-1E941C8FF090}"/>
              </a:ext>
            </a:extLst>
          </p:cNvPr>
          <p:cNvSpPr txBox="1"/>
          <p:nvPr/>
        </p:nvSpPr>
        <p:spPr>
          <a:xfrm>
            <a:off x="948267" y="742950"/>
            <a:ext cx="4978400" cy="5970865"/>
          </a:xfrm>
          <a:prstGeom prst="rect">
            <a:avLst/>
          </a:prstGeom>
          <a:noFill/>
          <a:ln>
            <a:solidFill>
              <a:prstClr val="black"/>
            </a:solidFill>
          </a:ln>
        </p:spPr>
        <p:txBody>
          <a:bodyPr wrap="square" rtlCol="0">
            <a:spAutoFit/>
          </a:bodyPr>
          <a:lstStyle/>
          <a:p>
            <a:r>
              <a:rPr lang="en-IN" sz="1400" b="1" dirty="0"/>
              <a:t>The following </a:t>
            </a:r>
            <a:r>
              <a:rPr lang="en-IN" sz="1400" b="1" dirty="0" smtClean="0"/>
              <a:t>code </a:t>
            </a:r>
            <a:r>
              <a:rPr lang="en-IN" sz="1400" b="1" dirty="0"/>
              <a:t>will read the file name and display the permissions it </a:t>
            </a:r>
            <a:r>
              <a:rPr lang="en-IN" sz="1400" b="1" dirty="0" smtClean="0"/>
              <a:t>has:</a:t>
            </a:r>
            <a:endParaRPr lang="en-IN" sz="1400" dirty="0"/>
          </a:p>
          <a:p>
            <a:r>
              <a:rPr lang="en-IN" sz="1400" dirty="0"/>
              <a:t> </a:t>
            </a:r>
          </a:p>
          <a:p>
            <a:r>
              <a:rPr lang="en-IN" sz="1400" dirty="0"/>
              <a:t>Take the file name from the user  </a:t>
            </a:r>
          </a:p>
          <a:p>
            <a:r>
              <a:rPr lang="en-IN" sz="1400" dirty="0"/>
              <a:t> </a:t>
            </a:r>
          </a:p>
          <a:p>
            <a:r>
              <a:rPr lang="en-IN" sz="1400" dirty="0"/>
              <a:t>if [ -e $</a:t>
            </a:r>
            <a:r>
              <a:rPr lang="en-IN" sz="1400" dirty="0" smtClean="0"/>
              <a:t>filename ]</a:t>
            </a:r>
            <a:endParaRPr lang="en-IN" sz="1400" dirty="0"/>
          </a:p>
          <a:p>
            <a:r>
              <a:rPr lang="en-IN" sz="1400" dirty="0"/>
              <a:t>then</a:t>
            </a:r>
          </a:p>
          <a:p>
            <a:r>
              <a:rPr lang="en-IN" sz="1400" dirty="0"/>
              <a:t>  print response</a:t>
            </a:r>
          </a:p>
          <a:p>
            <a:r>
              <a:rPr lang="en-IN" sz="1400" dirty="0"/>
              <a:t>  “file exists”</a:t>
            </a:r>
          </a:p>
          <a:p>
            <a:r>
              <a:rPr lang="en-IN" sz="1400" dirty="0"/>
              <a:t>     if [ -r $filename ]</a:t>
            </a:r>
          </a:p>
          <a:p>
            <a:r>
              <a:rPr lang="en-IN" sz="1400" dirty="0"/>
              <a:t>     then </a:t>
            </a:r>
          </a:p>
          <a:p>
            <a:r>
              <a:rPr lang="en-IN" sz="1400" dirty="0"/>
              <a:t>          attribute the status=$</a:t>
            </a:r>
            <a:r>
              <a:rPr lang="en-IN" sz="1400" dirty="0" err="1"/>
              <a:t>status"readable</a:t>
            </a:r>
            <a:r>
              <a:rPr lang="en-IN" sz="1400" dirty="0"/>
              <a:t> " </a:t>
            </a:r>
          </a:p>
          <a:p>
            <a:r>
              <a:rPr lang="en-IN" sz="1400" dirty="0"/>
              <a:t>     fi </a:t>
            </a:r>
          </a:p>
          <a:p>
            <a:r>
              <a:rPr lang="en-IN" sz="1400" dirty="0"/>
              <a:t>     if [ -w $filename ] </a:t>
            </a:r>
          </a:p>
          <a:p>
            <a:r>
              <a:rPr lang="en-IN" sz="1400" dirty="0"/>
              <a:t>     then </a:t>
            </a:r>
          </a:p>
          <a:p>
            <a:r>
              <a:rPr lang="en-IN" sz="1400" dirty="0"/>
              <a:t>          attribute the status=$</a:t>
            </a:r>
            <a:r>
              <a:rPr lang="en-IN" sz="1400" dirty="0" err="1"/>
              <a:t>status"writable</a:t>
            </a:r>
            <a:r>
              <a:rPr lang="en-IN" sz="1400" dirty="0"/>
              <a:t> " </a:t>
            </a:r>
          </a:p>
          <a:p>
            <a:r>
              <a:rPr lang="en-IN" sz="1400" dirty="0"/>
              <a:t>     fi </a:t>
            </a:r>
          </a:p>
          <a:p>
            <a:r>
              <a:rPr lang="en-IN" sz="1400" dirty="0"/>
              <a:t>     if [ -x $filename ] </a:t>
            </a:r>
          </a:p>
          <a:p>
            <a:r>
              <a:rPr lang="en-IN" sz="1400" dirty="0"/>
              <a:t>     then </a:t>
            </a:r>
          </a:p>
          <a:p>
            <a:r>
              <a:rPr lang="en-IN" sz="1400" dirty="0"/>
              <a:t>          attribute the status=$</a:t>
            </a:r>
            <a:r>
              <a:rPr lang="en-IN" sz="1400" dirty="0" err="1"/>
              <a:t>status"executable</a:t>
            </a:r>
            <a:r>
              <a:rPr lang="en-IN" sz="1400" dirty="0"/>
              <a:t>" </a:t>
            </a:r>
          </a:p>
          <a:p>
            <a:r>
              <a:rPr lang="en-IN" sz="1400" dirty="0"/>
              <a:t>     fi </a:t>
            </a:r>
          </a:p>
          <a:p>
            <a:r>
              <a:rPr lang="en-IN" sz="1400" dirty="0"/>
              <a:t>      print response "file permission: "$status </a:t>
            </a:r>
          </a:p>
          <a:p>
            <a:r>
              <a:rPr lang="en-IN" sz="1400" dirty="0"/>
              <a:t> else </a:t>
            </a:r>
          </a:p>
          <a:p>
            <a:r>
              <a:rPr lang="en-IN" sz="1400" dirty="0"/>
              <a:t>     print response "The file does not exist" </a:t>
            </a:r>
          </a:p>
          <a:p>
            <a:r>
              <a:rPr lang="en-IN" sz="1400" dirty="0"/>
              <a:t> fi</a:t>
            </a:r>
          </a:p>
          <a:p>
            <a:endParaRPr lang="en-US" dirty="0"/>
          </a:p>
        </p:txBody>
      </p:sp>
      <p:pic>
        <p:nvPicPr>
          <p:cNvPr id="8" name="Picture 7">
            <a:extLst>
              <a:ext uri="{FF2B5EF4-FFF2-40B4-BE49-F238E27FC236}">
                <a16:creationId xmlns:a16="http://schemas.microsoft.com/office/drawing/2014/main" id="{5C747D01-0F0C-CD46-81DF-F0EA50CDC867}"/>
              </a:ext>
            </a:extLst>
          </p:cNvPr>
          <p:cNvPicPr/>
          <p:nvPr/>
        </p:nvPicPr>
        <p:blipFill>
          <a:blip r:embed="rId2"/>
          <a:stretch>
            <a:fillRect/>
          </a:stretch>
        </p:blipFill>
        <p:spPr>
          <a:xfrm>
            <a:off x="6623473" y="742950"/>
            <a:ext cx="4941994" cy="5970865"/>
          </a:xfrm>
          <a:prstGeom prst="rect">
            <a:avLst/>
          </a:prstGeom>
        </p:spPr>
      </p:pic>
    </p:spTree>
    <p:extLst>
      <p:ext uri="{BB962C8B-B14F-4D97-AF65-F5344CB8AC3E}">
        <p14:creationId xmlns:p14="http://schemas.microsoft.com/office/powerpoint/2010/main" val="762914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544D9-BC21-BD4C-833A-F7E6652CE179}"/>
              </a:ext>
            </a:extLst>
          </p:cNvPr>
          <p:cNvSpPr>
            <a:spLocks noGrp="1"/>
          </p:cNvSpPr>
          <p:nvPr>
            <p:ph type="title"/>
          </p:nvPr>
        </p:nvSpPr>
        <p:spPr>
          <a:xfrm>
            <a:off x="1371600" y="0"/>
            <a:ext cx="9601200" cy="1485900"/>
          </a:xfrm>
        </p:spPr>
        <p:txBody>
          <a:bodyPr/>
          <a:lstStyle/>
          <a:p>
            <a:r>
              <a:rPr lang="en-US" dirty="0"/>
              <a:t>Problem A</a:t>
            </a:r>
          </a:p>
        </p:txBody>
      </p:sp>
      <p:sp>
        <p:nvSpPr>
          <p:cNvPr id="4" name="Text Box 5">
            <a:extLst>
              <a:ext uri="{FF2B5EF4-FFF2-40B4-BE49-F238E27FC236}">
                <a16:creationId xmlns:a16="http://schemas.microsoft.com/office/drawing/2014/main" id="{26BF5D92-5C3F-6F4F-8A03-3996A06C1B5C}"/>
              </a:ext>
            </a:extLst>
          </p:cNvPr>
          <p:cNvSpPr txBox="1"/>
          <p:nvPr/>
        </p:nvSpPr>
        <p:spPr>
          <a:xfrm>
            <a:off x="3027362" y="1066800"/>
            <a:ext cx="6289676" cy="5600700"/>
          </a:xfrm>
          <a:prstGeom prst="rect">
            <a:avLst/>
          </a:prstGeom>
          <a:solidFill>
            <a:schemeClr val="tx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#!/bin/bash</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cd</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ls -l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read -p "Enter a file name: " </a:t>
            </a:r>
            <a:r>
              <a:rPr lang="en-IN" sz="1400" dirty="0" err="1">
                <a:solidFill>
                  <a:schemeClr val="bg1"/>
                </a:solidFill>
                <a:effectLst/>
                <a:latin typeface="Consolas" panose="020B0609020204030204" pitchFamily="49" charset="0"/>
                <a:ea typeface="Times New Roman" panose="02020603050405020304" pitchFamily="18" charset="0"/>
              </a:rPr>
              <a:t>file_name</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if [ -e $</a:t>
            </a:r>
            <a:r>
              <a:rPr lang="en-IN" sz="1400" dirty="0" err="1">
                <a:solidFill>
                  <a:schemeClr val="bg1"/>
                </a:solidFill>
                <a:effectLst/>
                <a:latin typeface="Consolas" panose="020B0609020204030204" pitchFamily="49" charset="0"/>
                <a:ea typeface="Times New Roman" panose="02020603050405020304" pitchFamily="18" charset="0"/>
              </a:rPr>
              <a:t>file_name</a:t>
            </a:r>
            <a:r>
              <a:rPr lang="en-IN" sz="1400" dirty="0">
                <a:solidFill>
                  <a:schemeClr val="bg1"/>
                </a:solidFill>
                <a:effectLst/>
                <a:latin typeface="Consolas" panose="020B0609020204030204" pitchFamily="49" charset="0"/>
                <a:ea typeface="Times New Roman" panose="02020603050405020304" pitchFamily="18" charset="0"/>
              </a:rPr>
              <a:t> ]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then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echo "file exists!"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if [ -r $</a:t>
            </a:r>
            <a:r>
              <a:rPr lang="en-IN" sz="1400" dirty="0" err="1">
                <a:solidFill>
                  <a:schemeClr val="bg1"/>
                </a:solidFill>
                <a:effectLst/>
                <a:latin typeface="Consolas" panose="020B0609020204030204" pitchFamily="49" charset="0"/>
                <a:ea typeface="Times New Roman" panose="02020603050405020304" pitchFamily="18" charset="0"/>
              </a:rPr>
              <a:t>file_name</a:t>
            </a:r>
            <a:r>
              <a:rPr lang="en-IN" sz="1400" dirty="0">
                <a:solidFill>
                  <a:schemeClr val="bg1"/>
                </a:solidFill>
                <a:effectLst/>
                <a:latin typeface="Consolas" panose="020B0609020204030204" pitchFamily="49" charset="0"/>
                <a:ea typeface="Times New Roman" panose="02020603050405020304" pitchFamily="18" charset="0"/>
              </a:rPr>
              <a:t>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then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status="readable "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fi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if [ -w $</a:t>
            </a:r>
            <a:r>
              <a:rPr lang="en-IN" sz="1400" dirty="0" err="1">
                <a:solidFill>
                  <a:schemeClr val="bg1"/>
                </a:solidFill>
                <a:effectLst/>
                <a:latin typeface="Consolas" panose="020B0609020204030204" pitchFamily="49" charset="0"/>
                <a:ea typeface="Times New Roman" panose="02020603050405020304" pitchFamily="18" charset="0"/>
              </a:rPr>
              <a:t>file_name</a:t>
            </a:r>
            <a:r>
              <a:rPr lang="en-IN" sz="1400" dirty="0">
                <a:solidFill>
                  <a:schemeClr val="bg1"/>
                </a:solidFill>
                <a:effectLst/>
                <a:latin typeface="Consolas" panose="020B0609020204030204" pitchFamily="49" charset="0"/>
                <a:ea typeface="Times New Roman" panose="02020603050405020304" pitchFamily="18" charset="0"/>
              </a:rPr>
              <a:t> ]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then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status=$</a:t>
            </a:r>
            <a:r>
              <a:rPr lang="en-IN" sz="1400" dirty="0" err="1">
                <a:solidFill>
                  <a:schemeClr val="bg1"/>
                </a:solidFill>
                <a:effectLst/>
                <a:latin typeface="Consolas" panose="020B0609020204030204" pitchFamily="49" charset="0"/>
                <a:ea typeface="Times New Roman" panose="02020603050405020304" pitchFamily="18" charset="0"/>
              </a:rPr>
              <a:t>status"writable</a:t>
            </a:r>
            <a:r>
              <a:rPr lang="en-IN" sz="1400" dirty="0">
                <a:solidFill>
                  <a:schemeClr val="bg1"/>
                </a:solidFill>
                <a:effectLst/>
                <a:latin typeface="Consolas" panose="020B0609020204030204" pitchFamily="49" charset="0"/>
                <a:ea typeface="Times New Roman" panose="02020603050405020304" pitchFamily="18" charset="0"/>
              </a:rPr>
              <a:t> "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fi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if [ -x $</a:t>
            </a:r>
            <a:r>
              <a:rPr lang="en-IN" sz="1400" dirty="0" err="1">
                <a:solidFill>
                  <a:schemeClr val="bg1"/>
                </a:solidFill>
                <a:effectLst/>
                <a:latin typeface="Consolas" panose="020B0609020204030204" pitchFamily="49" charset="0"/>
                <a:ea typeface="Times New Roman" panose="02020603050405020304" pitchFamily="18" charset="0"/>
              </a:rPr>
              <a:t>file_name</a:t>
            </a:r>
            <a:r>
              <a:rPr lang="en-IN" sz="1400" dirty="0">
                <a:solidFill>
                  <a:schemeClr val="bg1"/>
                </a:solidFill>
                <a:effectLst/>
                <a:latin typeface="Consolas" panose="020B0609020204030204" pitchFamily="49" charset="0"/>
                <a:ea typeface="Times New Roman" panose="02020603050405020304" pitchFamily="18" charset="0"/>
              </a:rPr>
              <a:t> ]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then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status=$</a:t>
            </a:r>
            <a:r>
              <a:rPr lang="en-IN" sz="1400" dirty="0" err="1">
                <a:solidFill>
                  <a:schemeClr val="bg1"/>
                </a:solidFill>
                <a:effectLst/>
                <a:latin typeface="Consolas" panose="020B0609020204030204" pitchFamily="49" charset="0"/>
                <a:ea typeface="Times New Roman" panose="02020603050405020304" pitchFamily="18" charset="0"/>
              </a:rPr>
              <a:t>status"executable</a:t>
            </a:r>
            <a:r>
              <a:rPr lang="en-IN" sz="1400" dirty="0">
                <a:solidFill>
                  <a:schemeClr val="bg1"/>
                </a:solidFill>
                <a:effectLst/>
                <a:latin typeface="Consolas" panose="020B0609020204030204" pitchFamily="49" charset="0"/>
                <a:ea typeface="Times New Roman" panose="02020603050405020304" pitchFamily="18" charset="0"/>
              </a:rPr>
              <a:t>"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fi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echo "file permission: "$status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else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echo "file does not exist" </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400" dirty="0">
                <a:solidFill>
                  <a:schemeClr val="bg1"/>
                </a:solidFill>
                <a:effectLst/>
                <a:latin typeface="Consolas" panose="020B0609020204030204" pitchFamily="49" charset="0"/>
                <a:ea typeface="Times New Roman" panose="02020603050405020304" pitchFamily="18" charset="0"/>
              </a:rPr>
              <a:t> fi</a:t>
            </a:r>
            <a:endParaRPr lang="en-IN" sz="12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IN" sz="1200" dirty="0">
                <a:solidFill>
                  <a:schemeClr val="bg1"/>
                </a:solidFill>
                <a:effectLst/>
                <a:latin typeface="Times New Roman" panose="02020603050405020304" pitchFamily="18" charset="0"/>
                <a:ea typeface="Times New Roman" panose="02020603050405020304" pitchFamily="18" charset="0"/>
              </a:rPr>
              <a:t> </a:t>
            </a:r>
          </a:p>
        </p:txBody>
      </p:sp>
    </p:spTree>
    <p:extLst>
      <p:ext uri="{BB962C8B-B14F-4D97-AF65-F5344CB8AC3E}">
        <p14:creationId xmlns:p14="http://schemas.microsoft.com/office/powerpoint/2010/main" val="8610912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73417-D9CD-004F-9064-AC4E66DCCFF7}"/>
              </a:ext>
            </a:extLst>
          </p:cNvPr>
          <p:cNvSpPr>
            <a:spLocks noGrp="1"/>
          </p:cNvSpPr>
          <p:nvPr>
            <p:ph type="title"/>
          </p:nvPr>
        </p:nvSpPr>
        <p:spPr/>
        <p:txBody>
          <a:bodyPr/>
          <a:lstStyle/>
          <a:p>
            <a:r>
              <a:rPr lang="en-US" dirty="0"/>
              <a:t>Problem B</a:t>
            </a:r>
          </a:p>
        </p:txBody>
      </p:sp>
      <p:sp>
        <p:nvSpPr>
          <p:cNvPr id="3" name="Content Placeholder 2">
            <a:extLst>
              <a:ext uri="{FF2B5EF4-FFF2-40B4-BE49-F238E27FC236}">
                <a16:creationId xmlns:a16="http://schemas.microsoft.com/office/drawing/2014/main" id="{0ABA4952-6C8C-1D4F-A53F-0747D1923129}"/>
              </a:ext>
            </a:extLst>
          </p:cNvPr>
          <p:cNvSpPr>
            <a:spLocks noGrp="1"/>
          </p:cNvSpPr>
          <p:nvPr>
            <p:ph idx="1"/>
          </p:nvPr>
        </p:nvSpPr>
        <p:spPr>
          <a:xfrm>
            <a:off x="1371600" y="2015066"/>
            <a:ext cx="9601200" cy="3894667"/>
          </a:xfrm>
        </p:spPr>
        <p:txBody>
          <a:bodyPr>
            <a:normAutofit lnSpcReduction="10000"/>
          </a:bodyPr>
          <a:lstStyle/>
          <a:p>
            <a:r>
              <a:rPr lang="en-US" b="1" dirty="0"/>
              <a:t>Input the marks of a student and check if marks are greater or equal to 80 then print “Very Good”. If marks are less than 80 and greater or equal to 50 then print “good” and so on.</a:t>
            </a:r>
          </a:p>
          <a:p>
            <a:pPr lvl="0"/>
            <a:r>
              <a:rPr lang="en-IN" dirty="0"/>
              <a:t>In this example, we need to make a correct decision from multiple conditions.</a:t>
            </a:r>
          </a:p>
          <a:p>
            <a:pPr lvl="0"/>
            <a:r>
              <a:rPr lang="en-IN" dirty="0"/>
              <a:t>We will use the if-</a:t>
            </a:r>
            <a:r>
              <a:rPr lang="en-IN" dirty="0" err="1"/>
              <a:t>elif</a:t>
            </a:r>
            <a:r>
              <a:rPr lang="en-IN" dirty="0"/>
              <a:t>-fi statement, which is the advanced control statement in Shell.</a:t>
            </a:r>
          </a:p>
          <a:p>
            <a:pPr lvl="0"/>
            <a:r>
              <a:rPr lang="en-IN" dirty="0"/>
              <a:t>We can use if-</a:t>
            </a:r>
            <a:r>
              <a:rPr lang="en-IN" dirty="0" err="1"/>
              <a:t>elif</a:t>
            </a:r>
            <a:r>
              <a:rPr lang="en-IN" dirty="0"/>
              <a:t>-fi when we want to execute one out of many blocks of code.</a:t>
            </a:r>
          </a:p>
          <a:p>
            <a:r>
              <a:rPr lang="en-IN" dirty="0"/>
              <a:t>We will use &amp;&amp; to test more than one conditional expression at one time.</a:t>
            </a:r>
          </a:p>
          <a:p>
            <a:pPr lvl="0"/>
            <a:r>
              <a:rPr lang="en-IN" dirty="0"/>
              <a:t>It will check expression 1 and execute statement 1 if it is true.</a:t>
            </a:r>
          </a:p>
          <a:p>
            <a:pPr lvl="0"/>
            <a:r>
              <a:rPr lang="en-IN" dirty="0"/>
              <a:t>If expression 1 is false, it will check expression 2 and execute its statement, and so on.</a:t>
            </a:r>
          </a:p>
          <a:p>
            <a:endParaRPr lang="en-US" b="1" dirty="0"/>
          </a:p>
          <a:p>
            <a:endParaRPr lang="en-US" dirty="0"/>
          </a:p>
        </p:txBody>
      </p:sp>
    </p:spTree>
    <p:extLst>
      <p:ext uri="{BB962C8B-B14F-4D97-AF65-F5344CB8AC3E}">
        <p14:creationId xmlns:p14="http://schemas.microsoft.com/office/powerpoint/2010/main" val="410201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E62CC-C09F-DD4C-A7C1-0E57F872CCF3}"/>
              </a:ext>
            </a:extLst>
          </p:cNvPr>
          <p:cNvSpPr>
            <a:spLocks noGrp="1"/>
          </p:cNvSpPr>
          <p:nvPr>
            <p:ph type="title"/>
          </p:nvPr>
        </p:nvSpPr>
        <p:spPr>
          <a:xfrm>
            <a:off x="1371600" y="0"/>
            <a:ext cx="9601200" cy="1485900"/>
          </a:xfrm>
        </p:spPr>
        <p:txBody>
          <a:bodyPr/>
          <a:lstStyle/>
          <a:p>
            <a:r>
              <a:rPr lang="en-US" dirty="0"/>
              <a:t>Problem B</a:t>
            </a:r>
          </a:p>
        </p:txBody>
      </p:sp>
      <p:sp>
        <p:nvSpPr>
          <p:cNvPr id="4" name="TextBox 3">
            <a:extLst>
              <a:ext uri="{FF2B5EF4-FFF2-40B4-BE49-F238E27FC236}">
                <a16:creationId xmlns:a16="http://schemas.microsoft.com/office/drawing/2014/main" id="{60805352-981D-8248-AB45-AD2A89258B96}"/>
              </a:ext>
            </a:extLst>
          </p:cNvPr>
          <p:cNvSpPr txBox="1"/>
          <p:nvPr/>
        </p:nvSpPr>
        <p:spPr>
          <a:xfrm>
            <a:off x="795865" y="996949"/>
            <a:ext cx="5926667" cy="5632311"/>
          </a:xfrm>
          <a:prstGeom prst="rect">
            <a:avLst/>
          </a:prstGeom>
          <a:noFill/>
          <a:ln>
            <a:solidFill>
              <a:prstClr val="black"/>
            </a:solidFill>
          </a:ln>
        </p:spPr>
        <p:txBody>
          <a:bodyPr wrap="square" rtlCol="0">
            <a:spAutoFit/>
          </a:bodyPr>
          <a:lstStyle/>
          <a:p>
            <a:r>
              <a:rPr lang="en-IN" b="1" dirty="0"/>
              <a:t>The following program will input the marks of a student and check if marks are greater or equal to 80 then print “Very Good”. If marks are less than 80 and greater or equal to 50 then print “good” and so on.</a:t>
            </a:r>
            <a:endParaRPr lang="en-IN" dirty="0"/>
          </a:p>
          <a:p>
            <a:r>
              <a:rPr lang="en-IN" b="1" dirty="0"/>
              <a:t> </a:t>
            </a:r>
            <a:endParaRPr lang="en-IN" dirty="0"/>
          </a:p>
          <a:p>
            <a:r>
              <a:rPr lang="en-IN" dirty="0"/>
              <a:t>Take the marks from the user</a:t>
            </a:r>
          </a:p>
          <a:p>
            <a:r>
              <a:rPr lang="en-IN" dirty="0"/>
              <a:t> </a:t>
            </a:r>
          </a:p>
          <a:p>
            <a:r>
              <a:rPr lang="en-IN" dirty="0"/>
              <a:t>if [ $marks -</a:t>
            </a:r>
            <a:r>
              <a:rPr lang="en-IN" dirty="0" err="1"/>
              <a:t>ge</a:t>
            </a:r>
            <a:r>
              <a:rPr lang="en-IN" dirty="0"/>
              <a:t> 80 ]</a:t>
            </a:r>
          </a:p>
          <a:p>
            <a:r>
              <a:rPr lang="en-IN" dirty="0"/>
              <a:t>then</a:t>
            </a:r>
          </a:p>
          <a:p>
            <a:r>
              <a:rPr lang="en-IN" dirty="0"/>
              <a:t>   "Very Good" to be executed if expression 1 is true</a:t>
            </a:r>
          </a:p>
          <a:p>
            <a:r>
              <a:rPr lang="en-IN" dirty="0" err="1"/>
              <a:t>elif</a:t>
            </a:r>
            <a:r>
              <a:rPr lang="en-IN" dirty="0"/>
              <a:t> [ $marks -</a:t>
            </a:r>
            <a:r>
              <a:rPr lang="en-IN" dirty="0" err="1"/>
              <a:t>lt</a:t>
            </a:r>
            <a:r>
              <a:rPr lang="en-IN" dirty="0"/>
              <a:t> 80 ] &amp;&amp; [ $marks -</a:t>
            </a:r>
            <a:r>
              <a:rPr lang="en-IN" dirty="0" err="1"/>
              <a:t>ge</a:t>
            </a:r>
            <a:r>
              <a:rPr lang="en-IN" dirty="0"/>
              <a:t> 50 ]</a:t>
            </a:r>
          </a:p>
          <a:p>
            <a:r>
              <a:rPr lang="en-IN" dirty="0"/>
              <a:t>then</a:t>
            </a:r>
          </a:p>
          <a:p>
            <a:r>
              <a:rPr lang="en-IN" dirty="0"/>
              <a:t>   "Good" to be executed if expression 2 is true</a:t>
            </a:r>
          </a:p>
          <a:p>
            <a:r>
              <a:rPr lang="en-IN" dirty="0" err="1"/>
              <a:t>elif</a:t>
            </a:r>
            <a:r>
              <a:rPr lang="en-IN" dirty="0"/>
              <a:t> [ $marks -</a:t>
            </a:r>
            <a:r>
              <a:rPr lang="en-IN" dirty="0" err="1"/>
              <a:t>lt</a:t>
            </a:r>
            <a:r>
              <a:rPr lang="en-IN" dirty="0"/>
              <a:t> 50 ] &amp;&amp; [ $marks -</a:t>
            </a:r>
            <a:r>
              <a:rPr lang="en-IN" dirty="0" err="1"/>
              <a:t>ge</a:t>
            </a:r>
            <a:r>
              <a:rPr lang="en-IN" dirty="0"/>
              <a:t> 33 ]</a:t>
            </a:r>
          </a:p>
          <a:p>
            <a:r>
              <a:rPr lang="en-IN" dirty="0"/>
              <a:t>then</a:t>
            </a:r>
          </a:p>
          <a:p>
            <a:r>
              <a:rPr lang="en-IN" dirty="0"/>
              <a:t>   "Need to work hard" to be executed if expression 3 is true</a:t>
            </a:r>
          </a:p>
          <a:p>
            <a:r>
              <a:rPr lang="en-IN" dirty="0"/>
              <a:t>else</a:t>
            </a:r>
          </a:p>
          <a:p>
            <a:r>
              <a:rPr lang="en-IN" dirty="0"/>
              <a:t>   "You are fail!" to be executed if no expression is true</a:t>
            </a:r>
          </a:p>
          <a:p>
            <a:r>
              <a:rPr lang="en-IN" dirty="0"/>
              <a:t>fi</a:t>
            </a:r>
          </a:p>
          <a:p>
            <a:endParaRPr lang="en-IN" dirty="0"/>
          </a:p>
        </p:txBody>
      </p:sp>
      <p:pic>
        <p:nvPicPr>
          <p:cNvPr id="5" name="Picture 4">
            <a:extLst>
              <a:ext uri="{FF2B5EF4-FFF2-40B4-BE49-F238E27FC236}">
                <a16:creationId xmlns:a16="http://schemas.microsoft.com/office/drawing/2014/main" id="{C2E28FF9-8245-3944-B05C-370074673F79}"/>
              </a:ext>
            </a:extLst>
          </p:cNvPr>
          <p:cNvPicPr/>
          <p:nvPr/>
        </p:nvPicPr>
        <p:blipFill>
          <a:blip r:embed="rId2"/>
          <a:stretch>
            <a:fillRect/>
          </a:stretch>
        </p:blipFill>
        <p:spPr>
          <a:xfrm>
            <a:off x="6874932" y="996949"/>
            <a:ext cx="5317068" cy="5632311"/>
          </a:xfrm>
          <a:prstGeom prst="rect">
            <a:avLst/>
          </a:prstGeom>
        </p:spPr>
      </p:pic>
    </p:spTree>
    <p:extLst>
      <p:ext uri="{BB962C8B-B14F-4D97-AF65-F5344CB8AC3E}">
        <p14:creationId xmlns:p14="http://schemas.microsoft.com/office/powerpoint/2010/main" val="71077302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Crop</Template>
  <TotalTime>0</TotalTime>
  <Words>1097</Words>
  <Application>Microsoft Office PowerPoint</Application>
  <PresentationFormat>Widescreen</PresentationFormat>
  <Paragraphs>272</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Arial Unicode MS</vt:lpstr>
      <vt:lpstr>Consolas</vt:lpstr>
      <vt:lpstr>Courier New</vt:lpstr>
      <vt:lpstr>Franklin Gothic Book</vt:lpstr>
      <vt:lpstr>Times New Roman</vt:lpstr>
      <vt:lpstr>Crop</vt:lpstr>
      <vt:lpstr>Chapter - 14</vt:lpstr>
      <vt:lpstr>Why Conditional Statements?</vt:lpstr>
      <vt:lpstr>A Simple Example of Decision Control</vt:lpstr>
      <vt:lpstr>A Simple Example of Decision Control</vt:lpstr>
      <vt:lpstr>Problem A</vt:lpstr>
      <vt:lpstr>Problem A</vt:lpstr>
      <vt:lpstr>Problem A</vt:lpstr>
      <vt:lpstr>Problem B</vt:lpstr>
      <vt:lpstr>Problem B</vt:lpstr>
      <vt:lpstr>Problem B</vt:lpstr>
      <vt:lpstr>Problem C</vt:lpstr>
      <vt:lpstr>Problem C</vt:lpstr>
      <vt:lpstr>Problem C</vt:lpstr>
      <vt:lpstr>Problem D</vt:lpstr>
      <vt:lpstr>Problem D</vt:lpstr>
      <vt:lpstr>Problem D</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2020-10-04T06:57:48Z</dcterms:created>
  <dcterms:modified xsi:type="dcterms:W3CDTF">2020-11-27T12:43:38Z</dcterms:modified>
</cp:coreProperties>
</file>

<file path=docProps/thumbnail.jpeg>
</file>